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Default Extension="fntdata" ContentType="application/x-fontdata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12.xml" ContentType="application/vnd.openxmlformats-officedocument.theme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media/image56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8.png" ContentType="image/png"/>
  <Override PartName="/ppt/media/image5.png" ContentType="image/png"/>
  <Override PartName="/ppt/media/image40.png" ContentType="image/png"/>
  <Override PartName="/ppt/media/image19.png" ContentType="image/png"/>
  <Override PartName="/ppt/media/image64.wmf" ContentType="image/x-wmf"/>
  <Override PartName="/ppt/media/image4.jpeg" ContentType="image/jpeg"/>
  <Override PartName="/ppt/media/image59.png" ContentType="image/png"/>
  <Override PartName="/ppt/media/image21.png" ContentType="image/png"/>
  <Override PartName="/ppt/media/image33.png" ContentType="image/png"/>
  <Override PartName="/ppt/media/image22.png" ContentType="image/png"/>
  <Override PartName="/ppt/media/image58.png" ContentType="image/png"/>
  <Override PartName="/ppt/media/image23.png" ContentType="image/png"/>
  <Override PartName="/ppt/media/image67.wmf" ContentType="image/x-wmf"/>
  <Override PartName="/ppt/media/image1.png" ContentType="image/png"/>
  <Override PartName="/ppt/media/image43.png" ContentType="image/png"/>
  <Override PartName="/ppt/media/image38.png" ContentType="image/png"/>
  <Override PartName="/ppt/media/image53.png" ContentType="image/png"/>
  <Override PartName="/ppt/media/image20.png" ContentType="image/png"/>
  <Override PartName="/ppt/media/image25.png" ContentType="image/png"/>
  <Override PartName="/ppt/media/image8.png" ContentType="image/png"/>
  <Override PartName="/ppt/media/image29.png" ContentType="image/png"/>
  <Override PartName="/ppt/media/image66.wmf" ContentType="image/x-wmf"/>
  <Override PartName="/ppt/media/image6.png" ContentType="image/png"/>
  <Override PartName="/ppt/media/image28.png" ContentType="image/png"/>
  <Override PartName="/ppt/media/image37.png" ContentType="image/png"/>
  <Override PartName="/ppt/media/image63.png" ContentType="image/png"/>
  <Override PartName="/ppt/media/image60.png" ContentType="image/png"/>
  <Override PartName="/ppt/media/image27.png" ContentType="image/png"/>
  <Override PartName="/ppt/media/image26.png" ContentType="image/png"/>
  <Override PartName="/ppt/media/image55.png" ContentType="image/png"/>
  <Override PartName="/ppt/media/image24.png" ContentType="image/png"/>
  <Override PartName="/ppt/media/image65.wmf" ContentType="image/x-wmf"/>
  <Override PartName="/ppt/media/image10.png" ContentType="image/png"/>
  <Override PartName="/ppt/media/image68.wmf" ContentType="image/x-wmf"/>
  <Override PartName="/ppt/media/image7.png" ContentType="image/png"/>
  <Override PartName="/ppt/media/image47.png" ContentType="image/png"/>
  <Override PartName="/ppt/media/image32.png" ContentType="image/png"/>
  <Override PartName="/ppt/media/image61.wmf" ContentType="image/x-wmf"/>
  <Override PartName="/ppt/media/image39.png" ContentType="image/png"/>
  <Override PartName="/ppt/media/image11.png" ContentType="image/png"/>
  <Override PartName="/ppt/media/image31.png" ContentType="image/png"/>
  <Override PartName="/ppt/media/image17.png" ContentType="image/png"/>
  <Override PartName="/ppt/media/image54.png" ContentType="image/png"/>
  <Override PartName="/ppt/media/image34.png" ContentType="image/png"/>
  <Override PartName="/ppt/media/image14.png" ContentType="image/png"/>
  <Override PartName="/ppt/media/image12.png" ContentType="image/png"/>
  <Override PartName="/ppt/media/image62.wmf" ContentType="image/x-wmf"/>
  <Override PartName="/ppt/media/image49.png" ContentType="image/png"/>
  <Override PartName="/ppt/media/image41.png" ContentType="image/png"/>
  <Override PartName="/ppt/media/image16.png" ContentType="image/png"/>
  <Override PartName="/ppt/media/image18.png" ContentType="image/png"/>
  <Override PartName="/ppt/media/image9.png" ContentType="image/png"/>
  <Override PartName="/ppt/media/image15.png" ContentType="image/png"/>
  <Override PartName="/ppt/media/image13.png" ContentType="image/png"/>
  <Override PartName="/ppt/media/image30.png" ContentType="image/png"/>
  <Override PartName="/ppt/media/image57.wmf" ContentType="image/x-wmf"/>
  <Override PartName="/ppt/media/image2.jpeg" ContentType="image/jpeg"/>
  <Override PartName="/ppt/media/image35.png" ContentType="image/png"/>
  <Override PartName="/ppt/media/image3.jpeg" ContentType="image/jpeg"/>
  <Override PartName="/ppt/media/image36.png" ContentType="image/png"/>
  <Override PartName="/ppt/media/image45.png" ContentType="image/png"/>
  <Override PartName="/ppt/media/image42.png" ContentType="image/png"/>
  <Override PartName="/ppt/media/image44.png" ContentType="image/png"/>
  <Override PartName="/ppt/slides/slide29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8.xml" ContentType="application/vnd.openxmlformats-officedocument.presentationml.slide+xml"/>
  <Override PartName="/ppt/slides/slide21.xml" ContentType="application/vnd.openxmlformats-officedocument.presentationml.slide+xml"/>
  <Override PartName="/ppt/slides/slide34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6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38.xml" ContentType="application/vnd.openxmlformats-officedocument.presentationml.slide+xml"/>
  <Override PartName="/ppt/slides/slide18.xml" ContentType="application/vnd.openxmlformats-officedocument.presentationml.slide+xml"/>
  <Override PartName="/ppt/slides/slide41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37.xml" ContentType="application/vnd.openxmlformats-officedocument.presentationml.slide+xml"/>
  <Override PartName="/ppt/slides/slide16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23.xml" ContentType="application/vnd.openxmlformats-officedocument.presentationml.slide+xml"/>
  <Override PartName="/ppt/slides/slide25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32.xml" ContentType="application/vnd.openxmlformats-officedocument.presentationml.slide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34.xml.rels" ContentType="application/vnd.openxmlformats-package.relationships+xml"/>
  <Override PartName="/ppt/slides/_rels/slide32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2.xml.rels" ContentType="application/vnd.openxmlformats-package.relationships+xml"/>
  <Override PartName="/ppt/slides/_rels/slide11.xml.rels" ContentType="application/vnd.openxmlformats-package.relationships+xml"/>
  <Override PartName="/ppt/slides/_rels/slide16.xml.rels" ContentType="application/vnd.openxmlformats-package.relationships+xml"/>
  <Override PartName="/ppt/slides/_rels/slide5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41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36.xml.rels" ContentType="application/vnd.openxmlformats-package.relationships+xml"/>
  <Override PartName="/ppt/slides/_rels/slide10.xml.rels" ContentType="application/vnd.openxmlformats-package.relationships+xml"/>
  <Override PartName="/ppt/slides/_rels/slide37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38.xml.rels" ContentType="application/vnd.openxmlformats-package.relationships+xml"/>
  <Override PartName="/ppt/slides/_rels/slide33.xml.rels" ContentType="application/vnd.openxmlformats-package.relationships+xml"/>
  <Override PartName="/ppt/slides/_rels/slide40.xml.rels" ContentType="application/vnd.openxmlformats-package.relationships+xml"/>
  <Override PartName="/ppt/slides/_rels/slide24.xml.rels" ContentType="application/vnd.openxmlformats-package.relationships+xml"/>
  <Override PartName="/ppt/slides/_rels/slide35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slide31.xml" ContentType="application/vnd.openxmlformats-officedocument.presentationml.slide+xml"/>
  <Override PartName="/ppt/slides/slide39.xml" ContentType="application/vnd.openxmlformats-officedocument.presentationml.slide+xml"/>
  <Override PartName="/ppt/slides/slide24.xml" ContentType="application/vnd.openxmlformats-officedocument.presentationml.slide+xml"/>
  <Override PartName="/ppt/slides/slide19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28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notesSlides/_rels/notesSlide6.xml.rels" ContentType="application/vnd.openxmlformats-package.relationships+xml"/>
  <Override PartName="/ppt/notesSlides/notesSlide6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 para mover o slide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notas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&lt;cabeçalho&gt;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dt" idx="3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&lt;data/hora&gt;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" name="PlaceHolder 5"/>
          <p:cNvSpPr>
            <a:spLocks noGrp="1"/>
          </p:cNvSpPr>
          <p:nvPr>
            <p:ph type="ftr" idx="3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5" name="PlaceHolder 6"/>
          <p:cNvSpPr>
            <a:spLocks noGrp="1"/>
          </p:cNvSpPr>
          <p:nvPr>
            <p:ph type="sldNum" idx="3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13B7DCA8-7BB3-49AF-B532-78E1376BF85C}" type="slidenum"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6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4" name="PlaceHolder 3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pt-BR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E18FF67-A410-46F1-8166-760CC322864B}" type="slidenum">
              <a:rPr b="0" lang="pt-BR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Em Branc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&lt;data/hora&gt;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1B07EE1-2F14-462E-BF21-A25F64CBBCF3}" type="slidenum">
              <a:rPr b="0" lang="pt-BR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&lt;número&gt;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açã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Clique para editar o título Mestre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000" cy="82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24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Clique para editar os estilos de texto Mestres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000" cy="368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Clique para editar os estilos de texto Mestres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Segundo nível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Terceiro nível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Quarto nível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Quinto nível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560" cy="82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24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Clique para editar os estilos de texto Mestres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560" cy="368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Clique para editar os estilos de texto Mestres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Segundo nível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Terceiro nível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Quarto nível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Quinto nível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" name="PlaceHolder 6"/>
          <p:cNvSpPr>
            <a:spLocks noGrp="1"/>
          </p:cNvSpPr>
          <p:nvPr>
            <p:ph type="dt" idx="28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&lt;data/hora&gt;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" name="PlaceHolder 7"/>
          <p:cNvSpPr>
            <a:spLocks noGrp="1"/>
          </p:cNvSpPr>
          <p:nvPr>
            <p:ph type="ftr" idx="29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5" name="PlaceHolder 8"/>
          <p:cNvSpPr>
            <a:spLocks noGrp="1"/>
          </p:cNvSpPr>
          <p:nvPr>
            <p:ph type="sldNum" idx="30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B7C697D-03A3-4AE1-827D-72AC474B825C}" type="slidenum">
              <a:rPr b="0" lang="pt-BR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&lt;número&gt;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Somente Títul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Clique para editar o título Mestre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dt" idx="31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&lt;data/hora&gt;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ftr" idx="32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sldNum" idx="33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B0A9362-6E3B-42AF-8233-73E9EFCE85D8}" type="slidenum">
              <a:rPr b="0" lang="pt-BR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&lt;número&gt;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údo com Le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560" cy="159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Clique para editar o título Mestre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480" cy="4872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Clique para editar os estilos de texto Mestres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Segundo nível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Terceiro nível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Quarto nível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Quinto nível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560" cy="381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16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Clique para editar os estilos de texto Mestres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&lt;data/hora&gt;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" name="PlaceHolder 6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50D184C-14E1-489E-82BC-A1DD091575DE}" type="slidenum">
              <a:rPr b="0" lang="pt-BR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&lt;número&gt;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magem com Le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560" cy="159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Clique para editar o título Mestre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480" cy="4872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Clique para editar o formato de texto dos tópicos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2.º nível de tópicos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3.º nível de tópicos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4.º nível de tópicos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5.º nível de tópicos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6.º nível de tópicos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7.º nível de tópicos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560" cy="381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16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Clique para editar os estilos de texto Mestres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&lt;data/hora&gt;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" name="PlaceHolder 6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B565E4E-A510-4F77-89CC-49EE9D1495B0}" type="slidenum">
              <a:rPr b="0" lang="pt-BR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&lt;número&gt;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de Títul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60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Clique para editar o título Mestre</a:t>
            </a:r>
            <a:endParaRPr b="0" lang="pt-BR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&lt;data/hora&gt;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B5CE923-F0B8-4CE6-8FAE-43FD035835CC}" type="slidenum">
              <a:rPr b="0" lang="pt-BR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&lt;número&gt;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Clique para editar o formato de texto dos tópicos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2.º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3.º nível de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4.º nível de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5.º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6.º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7.º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ítulo e Texto Vertical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Clique para editar o título Mestre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Clique para editar os estilos de texto Mestres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Segundo nível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Terceiro nível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Quarto nível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Quinto nível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&lt;data/hora&gt;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" name="PlaceHolder 5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79CB0B0-E4DB-4E9C-9CAA-2233262990B7}" type="slidenum">
              <a:rPr b="0" lang="pt-BR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&lt;número&gt;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Texto e Título Vertical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724960" y="365040"/>
            <a:ext cx="2628360" cy="5811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Clique para editar o título Mestre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520" cy="5811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Clique para editar os estilos de texto Mestres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Segundo nível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Terceiro nível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Quarto nível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Quinto nível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&lt;data/hora&gt;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ftr" idx="1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1FD7F85-52A3-47EF-9CAD-013F9584A192}" type="slidenum">
              <a:rPr b="0" lang="pt-BR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&lt;número&gt;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ítulo e Conteúd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Clique para editar o título Mestre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Clique para editar os estilos de texto Mestres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Segundo nível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Terceiro nível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Quarto nível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Quinto nível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&lt;data/hora&gt;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614C533-D48D-4F6B-89DC-DBF669FBF45F}" type="slidenum">
              <a:rPr b="0" lang="pt-BR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&lt;número&gt;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beçalho da Seçã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4880" cy="285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60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Clique para editar o título Mestre</a:t>
            </a:r>
            <a:endParaRPr b="0" lang="pt-BR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4880" cy="1499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24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Clique para editar os estilos de texto Mestres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&lt;data/hora&gt;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ftr" idx="23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sldNum" idx="24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DC7CB31-0F1B-4E22-9D76-3A38445F0455}" type="slidenum">
              <a:rPr b="0" lang="pt-BR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&lt;número&gt;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uas Partes de Conteúd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Clique para editar o título Mestre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076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Clique para editar os estilos de texto Mestres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Segundo nível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Terceiro nível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Quarto nível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Quinto nível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076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Clique para editar os estilos de texto Mestres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Segundo nível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Terceiro nível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Quarto nível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Quinto nível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&lt;data/hora&gt;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ftr" idx="26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sldNum" idx="27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3B98886-9C9E-4254-8AFE-BBFF5E19D56A}" type="slidenum">
              <a:rPr b="0" lang="pt-BR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&lt;número&gt;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4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4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image" Target="../media/image37.png"/><Relationship Id="rId14" Type="http://schemas.openxmlformats.org/officeDocument/2006/relationships/image" Target="../media/image38.png"/><Relationship Id="rId15" Type="http://schemas.openxmlformats.org/officeDocument/2006/relationships/image" Target="../media/image39.png"/><Relationship Id="rId16" Type="http://schemas.openxmlformats.org/officeDocument/2006/relationships/image" Target="../media/image40.png"/><Relationship Id="rId17" Type="http://schemas.openxmlformats.org/officeDocument/2006/relationships/image" Target="../media/image41.png"/><Relationship Id="rId18" Type="http://schemas.openxmlformats.org/officeDocument/2006/relationships/image" Target="../media/image42.png"/><Relationship Id="rId19" Type="http://schemas.openxmlformats.org/officeDocument/2006/relationships/image" Target="../media/image43.png"/><Relationship Id="rId20" Type="http://schemas.openxmlformats.org/officeDocument/2006/relationships/image" Target="../media/image44.png"/><Relationship Id="rId21" Type="http://schemas.openxmlformats.org/officeDocument/2006/relationships/image" Target="../media/image45.png"/><Relationship Id="rId22" Type="http://schemas.openxmlformats.org/officeDocument/2006/relationships/image" Target="../media/image46.png"/><Relationship Id="rId23" Type="http://schemas.openxmlformats.org/officeDocument/2006/relationships/image" Target="../media/image47.png"/><Relationship Id="rId24" Type="http://schemas.openxmlformats.org/officeDocument/2006/relationships/image" Target="../media/image48.png"/><Relationship Id="rId25" Type="http://schemas.openxmlformats.org/officeDocument/2006/relationships/image" Target="../media/image49.png"/><Relationship Id="rId26" Type="http://schemas.openxmlformats.org/officeDocument/2006/relationships/image" Target="../media/image50.png"/><Relationship Id="rId27" Type="http://schemas.openxmlformats.org/officeDocument/2006/relationships/image" Target="../media/image51.png"/><Relationship Id="rId28" Type="http://schemas.openxmlformats.org/officeDocument/2006/relationships/image" Target="../media/image52.png"/><Relationship Id="rId29" Type="http://schemas.openxmlformats.org/officeDocument/2006/relationships/image" Target="../media/image11.png"/><Relationship Id="rId30" Type="http://schemas.openxmlformats.org/officeDocument/2006/relationships/image" Target="../media/image5.png"/><Relationship Id="rId31" Type="http://schemas.openxmlformats.org/officeDocument/2006/relationships/image" Target="../media/image31.png"/><Relationship Id="rId32" Type="http://schemas.openxmlformats.org/officeDocument/2006/relationships/slideLayout" Target="../slideLayouts/slideLayout4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image" Target="../media/image37.png"/><Relationship Id="rId14" Type="http://schemas.openxmlformats.org/officeDocument/2006/relationships/image" Target="../media/image38.png"/><Relationship Id="rId15" Type="http://schemas.openxmlformats.org/officeDocument/2006/relationships/image" Target="../media/image39.png"/><Relationship Id="rId16" Type="http://schemas.openxmlformats.org/officeDocument/2006/relationships/image" Target="../media/image40.png"/><Relationship Id="rId17" Type="http://schemas.openxmlformats.org/officeDocument/2006/relationships/image" Target="../media/image41.png"/><Relationship Id="rId18" Type="http://schemas.openxmlformats.org/officeDocument/2006/relationships/image" Target="../media/image42.png"/><Relationship Id="rId19" Type="http://schemas.openxmlformats.org/officeDocument/2006/relationships/image" Target="../media/image43.png"/><Relationship Id="rId20" Type="http://schemas.openxmlformats.org/officeDocument/2006/relationships/image" Target="../media/image44.png"/><Relationship Id="rId21" Type="http://schemas.openxmlformats.org/officeDocument/2006/relationships/image" Target="../media/image45.png"/><Relationship Id="rId22" Type="http://schemas.openxmlformats.org/officeDocument/2006/relationships/image" Target="../media/image46.png"/><Relationship Id="rId23" Type="http://schemas.openxmlformats.org/officeDocument/2006/relationships/image" Target="../media/image47.png"/><Relationship Id="rId24" Type="http://schemas.openxmlformats.org/officeDocument/2006/relationships/image" Target="../media/image48.png"/><Relationship Id="rId25" Type="http://schemas.openxmlformats.org/officeDocument/2006/relationships/image" Target="../media/image49.png"/><Relationship Id="rId26" Type="http://schemas.openxmlformats.org/officeDocument/2006/relationships/image" Target="../media/image50.png"/><Relationship Id="rId27" Type="http://schemas.openxmlformats.org/officeDocument/2006/relationships/image" Target="../media/image51.png"/><Relationship Id="rId28" Type="http://schemas.openxmlformats.org/officeDocument/2006/relationships/image" Target="../media/image52.png"/><Relationship Id="rId29" Type="http://schemas.openxmlformats.org/officeDocument/2006/relationships/image" Target="../media/image11.png"/><Relationship Id="rId30" Type="http://schemas.openxmlformats.org/officeDocument/2006/relationships/image" Target="../media/image5.png"/><Relationship Id="rId31" Type="http://schemas.openxmlformats.org/officeDocument/2006/relationships/image" Target="../media/image31.png"/><Relationship Id="rId32" Type="http://schemas.openxmlformats.org/officeDocument/2006/relationships/slideLayout" Target="../slideLayouts/slideLayout4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8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6.png"/><Relationship Id="rId6" Type="http://schemas.openxmlformats.org/officeDocument/2006/relationships/image" Target="../media/image38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Relationship Id="rId11" Type="http://schemas.openxmlformats.org/officeDocument/2006/relationships/image" Target="../media/image46.png"/><Relationship Id="rId12" Type="http://schemas.openxmlformats.org/officeDocument/2006/relationships/image" Target="../media/image47.png"/><Relationship Id="rId13" Type="http://schemas.openxmlformats.org/officeDocument/2006/relationships/image" Target="../media/image49.png"/><Relationship Id="rId14" Type="http://schemas.openxmlformats.org/officeDocument/2006/relationships/image" Target="../media/image50.png"/><Relationship Id="rId15" Type="http://schemas.openxmlformats.org/officeDocument/2006/relationships/image" Target="../media/image51.png"/><Relationship Id="rId16" Type="http://schemas.openxmlformats.org/officeDocument/2006/relationships/image" Target="../media/image52.png"/><Relationship Id="rId17" Type="http://schemas.openxmlformats.org/officeDocument/2006/relationships/slideLayout" Target="../slideLayouts/slideLayout4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4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image" Target="../media/image37.png"/><Relationship Id="rId14" Type="http://schemas.openxmlformats.org/officeDocument/2006/relationships/image" Target="../media/image38.png"/><Relationship Id="rId15" Type="http://schemas.openxmlformats.org/officeDocument/2006/relationships/image" Target="../media/image39.png"/><Relationship Id="rId16" Type="http://schemas.openxmlformats.org/officeDocument/2006/relationships/image" Target="../media/image40.png"/><Relationship Id="rId17" Type="http://schemas.openxmlformats.org/officeDocument/2006/relationships/image" Target="../media/image41.png"/><Relationship Id="rId18" Type="http://schemas.openxmlformats.org/officeDocument/2006/relationships/image" Target="../media/image42.png"/><Relationship Id="rId19" Type="http://schemas.openxmlformats.org/officeDocument/2006/relationships/image" Target="../media/image43.png"/><Relationship Id="rId20" Type="http://schemas.openxmlformats.org/officeDocument/2006/relationships/image" Target="../media/image44.png"/><Relationship Id="rId21" Type="http://schemas.openxmlformats.org/officeDocument/2006/relationships/image" Target="../media/image45.png"/><Relationship Id="rId22" Type="http://schemas.openxmlformats.org/officeDocument/2006/relationships/image" Target="../media/image46.png"/><Relationship Id="rId23" Type="http://schemas.openxmlformats.org/officeDocument/2006/relationships/image" Target="../media/image47.png"/><Relationship Id="rId24" Type="http://schemas.openxmlformats.org/officeDocument/2006/relationships/image" Target="../media/image48.png"/><Relationship Id="rId25" Type="http://schemas.openxmlformats.org/officeDocument/2006/relationships/image" Target="../media/image49.png"/><Relationship Id="rId26" Type="http://schemas.openxmlformats.org/officeDocument/2006/relationships/image" Target="../media/image50.png"/><Relationship Id="rId27" Type="http://schemas.openxmlformats.org/officeDocument/2006/relationships/image" Target="../media/image51.png"/><Relationship Id="rId28" Type="http://schemas.openxmlformats.org/officeDocument/2006/relationships/image" Target="../media/image52.png"/><Relationship Id="rId29" Type="http://schemas.openxmlformats.org/officeDocument/2006/relationships/image" Target="../media/image11.png"/><Relationship Id="rId30" Type="http://schemas.openxmlformats.org/officeDocument/2006/relationships/image" Target="../media/image5.png"/><Relationship Id="rId31" Type="http://schemas.openxmlformats.org/officeDocument/2006/relationships/image" Target="../media/image31.png"/><Relationship Id="rId32" Type="http://schemas.openxmlformats.org/officeDocument/2006/relationships/slideLayout" Target="../slideLayouts/slideLayout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image" Target="../media/image37.png"/><Relationship Id="rId14" Type="http://schemas.openxmlformats.org/officeDocument/2006/relationships/image" Target="../media/image38.png"/><Relationship Id="rId15" Type="http://schemas.openxmlformats.org/officeDocument/2006/relationships/image" Target="../media/image39.png"/><Relationship Id="rId16" Type="http://schemas.openxmlformats.org/officeDocument/2006/relationships/image" Target="../media/image40.png"/><Relationship Id="rId17" Type="http://schemas.openxmlformats.org/officeDocument/2006/relationships/image" Target="../media/image41.png"/><Relationship Id="rId18" Type="http://schemas.openxmlformats.org/officeDocument/2006/relationships/image" Target="../media/image42.png"/><Relationship Id="rId19" Type="http://schemas.openxmlformats.org/officeDocument/2006/relationships/image" Target="../media/image43.png"/><Relationship Id="rId20" Type="http://schemas.openxmlformats.org/officeDocument/2006/relationships/image" Target="../media/image44.png"/><Relationship Id="rId21" Type="http://schemas.openxmlformats.org/officeDocument/2006/relationships/image" Target="../media/image45.png"/><Relationship Id="rId22" Type="http://schemas.openxmlformats.org/officeDocument/2006/relationships/image" Target="../media/image46.png"/><Relationship Id="rId23" Type="http://schemas.openxmlformats.org/officeDocument/2006/relationships/image" Target="../media/image47.png"/><Relationship Id="rId24" Type="http://schemas.openxmlformats.org/officeDocument/2006/relationships/image" Target="../media/image48.png"/><Relationship Id="rId25" Type="http://schemas.openxmlformats.org/officeDocument/2006/relationships/image" Target="../media/image49.png"/><Relationship Id="rId26" Type="http://schemas.openxmlformats.org/officeDocument/2006/relationships/image" Target="../media/image50.png"/><Relationship Id="rId27" Type="http://schemas.openxmlformats.org/officeDocument/2006/relationships/image" Target="../media/image51.png"/><Relationship Id="rId28" Type="http://schemas.openxmlformats.org/officeDocument/2006/relationships/image" Target="../media/image52.png"/><Relationship Id="rId29" Type="http://schemas.openxmlformats.org/officeDocument/2006/relationships/image" Target="../media/image11.png"/><Relationship Id="rId30" Type="http://schemas.openxmlformats.org/officeDocument/2006/relationships/image" Target="../media/image5.png"/><Relationship Id="rId31" Type="http://schemas.openxmlformats.org/officeDocument/2006/relationships/image" Target="../media/image31.png"/><Relationship Id="rId32" Type="http://schemas.openxmlformats.org/officeDocument/2006/relationships/slideLayout" Target="../slideLayouts/slideLayout4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image" Target="../media/image37.png"/><Relationship Id="rId14" Type="http://schemas.openxmlformats.org/officeDocument/2006/relationships/image" Target="../media/image38.png"/><Relationship Id="rId15" Type="http://schemas.openxmlformats.org/officeDocument/2006/relationships/image" Target="../media/image39.png"/><Relationship Id="rId16" Type="http://schemas.openxmlformats.org/officeDocument/2006/relationships/image" Target="../media/image40.png"/><Relationship Id="rId17" Type="http://schemas.openxmlformats.org/officeDocument/2006/relationships/image" Target="../media/image41.png"/><Relationship Id="rId18" Type="http://schemas.openxmlformats.org/officeDocument/2006/relationships/image" Target="../media/image42.png"/><Relationship Id="rId19" Type="http://schemas.openxmlformats.org/officeDocument/2006/relationships/image" Target="../media/image43.png"/><Relationship Id="rId20" Type="http://schemas.openxmlformats.org/officeDocument/2006/relationships/image" Target="../media/image44.png"/><Relationship Id="rId21" Type="http://schemas.openxmlformats.org/officeDocument/2006/relationships/image" Target="../media/image45.png"/><Relationship Id="rId22" Type="http://schemas.openxmlformats.org/officeDocument/2006/relationships/image" Target="../media/image46.png"/><Relationship Id="rId23" Type="http://schemas.openxmlformats.org/officeDocument/2006/relationships/image" Target="../media/image47.png"/><Relationship Id="rId24" Type="http://schemas.openxmlformats.org/officeDocument/2006/relationships/image" Target="../media/image48.png"/><Relationship Id="rId25" Type="http://schemas.openxmlformats.org/officeDocument/2006/relationships/image" Target="../media/image49.png"/><Relationship Id="rId26" Type="http://schemas.openxmlformats.org/officeDocument/2006/relationships/image" Target="../media/image50.png"/><Relationship Id="rId27" Type="http://schemas.openxmlformats.org/officeDocument/2006/relationships/image" Target="../media/image51.png"/><Relationship Id="rId28" Type="http://schemas.openxmlformats.org/officeDocument/2006/relationships/image" Target="../media/image52.png"/><Relationship Id="rId29" Type="http://schemas.openxmlformats.org/officeDocument/2006/relationships/image" Target="../media/image11.png"/><Relationship Id="rId30" Type="http://schemas.openxmlformats.org/officeDocument/2006/relationships/image" Target="../media/image5.png"/><Relationship Id="rId31" Type="http://schemas.openxmlformats.org/officeDocument/2006/relationships/image" Target="../media/image31.png"/><Relationship Id="rId32" Type="http://schemas.openxmlformats.org/officeDocument/2006/relationships/image" Target="../media/image36.png"/><Relationship Id="rId33" Type="http://schemas.openxmlformats.org/officeDocument/2006/relationships/image" Target="../media/image39.png"/><Relationship Id="rId34" Type="http://schemas.openxmlformats.org/officeDocument/2006/relationships/image" Target="../media/image42.png"/><Relationship Id="rId35" Type="http://schemas.openxmlformats.org/officeDocument/2006/relationships/image" Target="../media/image44.png"/><Relationship Id="rId36" Type="http://schemas.openxmlformats.org/officeDocument/2006/relationships/image" Target="../media/image45.png"/><Relationship Id="rId37" Type="http://schemas.openxmlformats.org/officeDocument/2006/relationships/image" Target="../media/image46.png"/><Relationship Id="rId38" Type="http://schemas.openxmlformats.org/officeDocument/2006/relationships/image" Target="../media/image48.png"/><Relationship Id="rId39" Type="http://schemas.openxmlformats.org/officeDocument/2006/relationships/image" Target="../media/image46.png"/><Relationship Id="rId40" Type="http://schemas.openxmlformats.org/officeDocument/2006/relationships/image" Target="../media/image48.png"/><Relationship Id="rId41" Type="http://schemas.openxmlformats.org/officeDocument/2006/relationships/image" Target="../media/image49.png"/><Relationship Id="rId42" Type="http://schemas.openxmlformats.org/officeDocument/2006/relationships/image" Target="../media/image50.png"/><Relationship Id="rId43" Type="http://schemas.openxmlformats.org/officeDocument/2006/relationships/image" Target="../media/image51.png"/><Relationship Id="rId44" Type="http://schemas.openxmlformats.org/officeDocument/2006/relationships/image" Target="../media/image52.png"/><Relationship Id="rId45" Type="http://schemas.openxmlformats.org/officeDocument/2006/relationships/image" Target="../media/image49.png"/><Relationship Id="rId46" Type="http://schemas.openxmlformats.org/officeDocument/2006/relationships/image" Target="../media/image50.png"/><Relationship Id="rId47" Type="http://schemas.openxmlformats.org/officeDocument/2006/relationships/image" Target="../media/image51.png"/><Relationship Id="rId48" Type="http://schemas.openxmlformats.org/officeDocument/2006/relationships/image" Target="../media/image52.png"/><Relationship Id="rId49" Type="http://schemas.openxmlformats.org/officeDocument/2006/relationships/slideLayout" Target="../slideLayouts/slideLayout4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4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image" Target="../media/image37.png"/><Relationship Id="rId14" Type="http://schemas.openxmlformats.org/officeDocument/2006/relationships/image" Target="../media/image38.png"/><Relationship Id="rId15" Type="http://schemas.openxmlformats.org/officeDocument/2006/relationships/image" Target="../media/image39.png"/><Relationship Id="rId16" Type="http://schemas.openxmlformats.org/officeDocument/2006/relationships/image" Target="../media/image40.png"/><Relationship Id="rId17" Type="http://schemas.openxmlformats.org/officeDocument/2006/relationships/image" Target="../media/image41.png"/><Relationship Id="rId18" Type="http://schemas.openxmlformats.org/officeDocument/2006/relationships/image" Target="../media/image42.png"/><Relationship Id="rId19" Type="http://schemas.openxmlformats.org/officeDocument/2006/relationships/image" Target="../media/image43.png"/><Relationship Id="rId20" Type="http://schemas.openxmlformats.org/officeDocument/2006/relationships/image" Target="../media/image44.png"/><Relationship Id="rId21" Type="http://schemas.openxmlformats.org/officeDocument/2006/relationships/image" Target="../media/image45.png"/><Relationship Id="rId22" Type="http://schemas.openxmlformats.org/officeDocument/2006/relationships/image" Target="../media/image46.png"/><Relationship Id="rId23" Type="http://schemas.openxmlformats.org/officeDocument/2006/relationships/image" Target="../media/image47.png"/><Relationship Id="rId24" Type="http://schemas.openxmlformats.org/officeDocument/2006/relationships/image" Target="../media/image48.png"/><Relationship Id="rId25" Type="http://schemas.openxmlformats.org/officeDocument/2006/relationships/image" Target="../media/image49.png"/><Relationship Id="rId26" Type="http://schemas.openxmlformats.org/officeDocument/2006/relationships/image" Target="../media/image50.png"/><Relationship Id="rId27" Type="http://schemas.openxmlformats.org/officeDocument/2006/relationships/image" Target="../media/image51.png"/><Relationship Id="rId28" Type="http://schemas.openxmlformats.org/officeDocument/2006/relationships/image" Target="../media/image52.png"/><Relationship Id="rId29" Type="http://schemas.openxmlformats.org/officeDocument/2006/relationships/image" Target="../media/image11.png"/><Relationship Id="rId30" Type="http://schemas.openxmlformats.org/officeDocument/2006/relationships/image" Target="../media/image5.png"/><Relationship Id="rId31" Type="http://schemas.openxmlformats.org/officeDocument/2006/relationships/image" Target="../media/image31.png"/><Relationship Id="rId32" Type="http://schemas.openxmlformats.org/officeDocument/2006/relationships/slideLayout" Target="../slideLayouts/slideLayout4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44.png"/><Relationship Id="rId12" Type="http://schemas.openxmlformats.org/officeDocument/2006/relationships/image" Target="../media/image46.png"/><Relationship Id="rId13" Type="http://schemas.openxmlformats.org/officeDocument/2006/relationships/image" Target="../media/image50.png"/><Relationship Id="rId14" Type="http://schemas.openxmlformats.org/officeDocument/2006/relationships/image" Target="../media/image52.png"/><Relationship Id="rId15" Type="http://schemas.openxmlformats.org/officeDocument/2006/relationships/image" Target="../media/image50.png"/><Relationship Id="rId16" Type="http://schemas.openxmlformats.org/officeDocument/2006/relationships/image" Target="../media/image52.png"/><Relationship Id="rId17" Type="http://schemas.openxmlformats.org/officeDocument/2006/relationships/image" Target="../media/image25.png"/><Relationship Id="rId18" Type="http://schemas.openxmlformats.org/officeDocument/2006/relationships/image" Target="../media/image27.png"/><Relationship Id="rId19" Type="http://schemas.openxmlformats.org/officeDocument/2006/relationships/image" Target="../media/image28.png"/><Relationship Id="rId20" Type="http://schemas.openxmlformats.org/officeDocument/2006/relationships/image" Target="../media/image29.png"/><Relationship Id="rId21" Type="http://schemas.openxmlformats.org/officeDocument/2006/relationships/image" Target="../media/image31.png"/><Relationship Id="rId22" Type="http://schemas.openxmlformats.org/officeDocument/2006/relationships/image" Target="../media/image33.png"/><Relationship Id="rId23" Type="http://schemas.openxmlformats.org/officeDocument/2006/relationships/image" Target="../media/image34.png"/><Relationship Id="rId24" Type="http://schemas.openxmlformats.org/officeDocument/2006/relationships/image" Target="../media/image36.png"/><Relationship Id="rId25" Type="http://schemas.openxmlformats.org/officeDocument/2006/relationships/image" Target="../media/image37.png"/><Relationship Id="rId26" Type="http://schemas.openxmlformats.org/officeDocument/2006/relationships/image" Target="../media/image38.png"/><Relationship Id="rId27" Type="http://schemas.openxmlformats.org/officeDocument/2006/relationships/image" Target="../media/image39.png"/><Relationship Id="rId28" Type="http://schemas.openxmlformats.org/officeDocument/2006/relationships/image" Target="../media/image40.png"/><Relationship Id="rId29" Type="http://schemas.openxmlformats.org/officeDocument/2006/relationships/image" Target="../media/image41.png"/><Relationship Id="rId30" Type="http://schemas.openxmlformats.org/officeDocument/2006/relationships/image" Target="../media/image42.png"/><Relationship Id="rId31" Type="http://schemas.openxmlformats.org/officeDocument/2006/relationships/image" Target="../media/image11.png"/><Relationship Id="rId32" Type="http://schemas.openxmlformats.org/officeDocument/2006/relationships/image" Target="../media/image5.png"/><Relationship Id="rId33" Type="http://schemas.openxmlformats.org/officeDocument/2006/relationships/slideLayout" Target="../slideLayouts/slideLayout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4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4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4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4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7.wmf"/><Relationship Id="rId2" Type="http://schemas.openxmlformats.org/officeDocument/2006/relationships/slideLayout" Target="../slideLayouts/slideLayout4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4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4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slideLayout" Target="../slideLayouts/slideLayout4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61.wmf"/><Relationship Id="rId2" Type="http://schemas.openxmlformats.org/officeDocument/2006/relationships/image" Target="../media/image62.wmf"/><Relationship Id="rId3" Type="http://schemas.openxmlformats.org/officeDocument/2006/relationships/slideLayout" Target="../slideLayouts/slideLayout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wmf"/><Relationship Id="rId3" Type="http://schemas.openxmlformats.org/officeDocument/2006/relationships/slideLayout" Target="../slideLayouts/slideLayout4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65.wmf"/><Relationship Id="rId2" Type="http://schemas.openxmlformats.org/officeDocument/2006/relationships/image" Target="../media/image66.wmf"/><Relationship Id="rId3" Type="http://schemas.openxmlformats.org/officeDocument/2006/relationships/slideLayout" Target="../slideLayouts/slideLayout4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67.wmf"/><Relationship Id="rId2" Type="http://schemas.openxmlformats.org/officeDocument/2006/relationships/image" Target="../media/image68.wmf"/><Relationship Id="rId3" Type="http://schemas.openxmlformats.org/officeDocument/2006/relationships/slideLayout" Target="../slideLayouts/slideLayout4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slideLayout" Target="../slideLayouts/slideLayout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slideLayout" Target="../slideLayouts/slideLayout4.xml"/><Relationship Id="rId16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tângulo 4"/>
          <p:cNvSpPr/>
          <p:nvPr/>
        </p:nvSpPr>
        <p:spPr>
          <a:xfrm>
            <a:off x="0" y="144000"/>
            <a:ext cx="1219140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67" name="Título 1"/>
          <p:cNvSpPr/>
          <p:nvPr/>
        </p:nvSpPr>
        <p:spPr>
          <a:xfrm>
            <a:off x="952560" y="1122480"/>
            <a:ext cx="10505520" cy="222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 defTabSz="914400">
              <a:lnSpc>
                <a:spcPct val="90000"/>
              </a:lnSpc>
            </a:pPr>
            <a:r>
              <a:rPr b="1" lang="pt-BR" sz="40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Classificação de Placas de Trânsito</a:t>
            </a:r>
            <a:endParaRPr b="0" lang="pt-BR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90000"/>
              </a:lnSpc>
            </a:pP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Comparação de Estratégias de Deep Learning para Classificação de Placas de Trânsito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</a:pP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</a:pP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Subtítulo 2"/>
          <p:cNvSpPr/>
          <p:nvPr/>
        </p:nvSpPr>
        <p:spPr>
          <a:xfrm>
            <a:off x="1523880" y="3602160"/>
            <a:ext cx="9143280" cy="28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lnSpcReduction="9999"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Autores: 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NimbusRomNo9L-Medi"/>
              </a:rPr>
              <a:t>Augusto Carvalho Soares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NimbusRomNo9L-Medi"/>
              </a:rPr>
              <a:t>              Igor Gonçalves Ribeiro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NimbusRomNo9L-Medi"/>
              </a:rPr>
              <a:t>                  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João Paulo da Silva Eloy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ctr" defTabSz="9144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ctr" defTabSz="9144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PCG306D – Tóp. Esp. em I. A. 2 - Análise de Imagens e Vídeo 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ctr" defTabSz="9144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r>
              <a:rPr b="1" lang="pt-BR" sz="24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Professor: Dr. Jefferson Rodrigo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ctr" defTabSz="9144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Universidade Federal de Uberlândia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B0EC60B-1389-4C3F-B043-933020274EB7}" type="slidenum">
              <a:t>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151" name="Retângulo 39"/>
          <p:cNvSpPr/>
          <p:nvPr/>
        </p:nvSpPr>
        <p:spPr>
          <a:xfrm>
            <a:off x="0" y="1274400"/>
            <a:ext cx="72720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152" name="Retângulo 42"/>
          <p:cNvSpPr/>
          <p:nvPr/>
        </p:nvSpPr>
        <p:spPr>
          <a:xfrm>
            <a:off x="725040" y="126828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Convolutional Neural Network (CNN)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" name="CaixaDeTexto 2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200" strike="noStrike" u="non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b="1" lang="pt-BR" sz="3200" strike="noStrike" u="none">
                <a:solidFill>
                  <a:schemeClr val="dk1"/>
                </a:solidFill>
                <a:effectLst/>
                <a:uFillTx/>
                <a:latin typeface="Aptos"/>
                <a:ea typeface="Artifakt Element Black"/>
              </a:rPr>
              <a:t>Arquiteturas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4" name="Picture 2" descr="A space and time efficient convolutional neural network for age group  estimation from facial images [PeerJ]"/>
          <p:cNvPicPr/>
          <p:nvPr/>
        </p:nvPicPr>
        <p:blipFill>
          <a:blip r:embed="rId1"/>
          <a:stretch/>
        </p:blipFill>
        <p:spPr>
          <a:xfrm>
            <a:off x="1170360" y="2383920"/>
            <a:ext cx="9471960" cy="32050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156" name="Retângulo 39"/>
          <p:cNvSpPr/>
          <p:nvPr/>
        </p:nvSpPr>
        <p:spPr>
          <a:xfrm>
            <a:off x="0" y="1274400"/>
            <a:ext cx="727200" cy="57816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157" name="Retângulo 42"/>
          <p:cNvSpPr/>
          <p:nvPr/>
        </p:nvSpPr>
        <p:spPr>
          <a:xfrm>
            <a:off x="725040" y="126828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Busca de hiperparâmetros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8" name="CaixaDeTexto 2"/>
          <p:cNvSpPr/>
          <p:nvPr/>
        </p:nvSpPr>
        <p:spPr>
          <a:xfrm>
            <a:off x="363960" y="144000"/>
            <a:ext cx="11634480" cy="107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200" strike="noStrike" u="non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b="1" lang="pt-BR" sz="3200" strike="noStrike" u="none">
                <a:solidFill>
                  <a:schemeClr val="dk1"/>
                </a:solidFill>
                <a:effectLst/>
                <a:uFillTx/>
                <a:latin typeface="Aptos"/>
                <a:ea typeface="Artifakt Element Black"/>
              </a:rPr>
              <a:t>Otimização 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9" name="Imagem 20" descr=""/>
          <p:cNvPicPr/>
          <p:nvPr/>
        </p:nvPicPr>
        <p:blipFill>
          <a:blip r:embed="rId1"/>
          <a:stretch/>
        </p:blipFill>
        <p:spPr>
          <a:xfrm>
            <a:off x="7837200" y="3034440"/>
            <a:ext cx="4161240" cy="2629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0" name="Imagem 22" descr=""/>
          <p:cNvPicPr/>
          <p:nvPr/>
        </p:nvPicPr>
        <p:blipFill>
          <a:blip r:embed="rId2"/>
          <a:stretch/>
        </p:blipFill>
        <p:spPr>
          <a:xfrm>
            <a:off x="3836880" y="3248640"/>
            <a:ext cx="3837600" cy="2254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1" name="Imagem 25" descr=""/>
          <p:cNvPicPr/>
          <p:nvPr/>
        </p:nvPicPr>
        <p:blipFill>
          <a:blip r:embed="rId3"/>
          <a:stretch/>
        </p:blipFill>
        <p:spPr>
          <a:xfrm>
            <a:off x="18720" y="3034440"/>
            <a:ext cx="4161240" cy="26830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163" name="Retângulo 39"/>
          <p:cNvSpPr/>
          <p:nvPr/>
        </p:nvSpPr>
        <p:spPr>
          <a:xfrm>
            <a:off x="0" y="1274400"/>
            <a:ext cx="727200" cy="57816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164" name="Retângulo 42"/>
          <p:cNvSpPr/>
          <p:nvPr/>
        </p:nvSpPr>
        <p:spPr>
          <a:xfrm>
            <a:off x="725040" y="126828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Busca de hiperparâmetros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5" name="CaixaDeTexto 2"/>
          <p:cNvSpPr/>
          <p:nvPr/>
        </p:nvSpPr>
        <p:spPr>
          <a:xfrm>
            <a:off x="363960" y="144000"/>
            <a:ext cx="11634480" cy="107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200" strike="noStrike" u="non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b="1" lang="pt-BR" sz="3200" strike="noStrike" u="none">
                <a:solidFill>
                  <a:schemeClr val="dk1"/>
                </a:solidFill>
                <a:effectLst/>
                <a:uFillTx/>
                <a:latin typeface="Aptos"/>
                <a:ea typeface="Artifakt Element Black"/>
              </a:rPr>
              <a:t>Otimização 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6" name="Retângulo 1"/>
          <p:cNvSpPr/>
          <p:nvPr/>
        </p:nvSpPr>
        <p:spPr>
          <a:xfrm>
            <a:off x="725040" y="2291400"/>
            <a:ext cx="10362960" cy="752400"/>
          </a:xfrm>
          <a:prstGeom prst="rect">
            <a:avLst/>
          </a:prstGeom>
          <a:solidFill>
            <a:srgbClr val="304a75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ptos"/>
              </a:rPr>
              <a:t>100%</a:t>
            </a: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ptos"/>
              </a:rPr>
              <a:t>Dataset Original</a:t>
            </a: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7" name="Retângulo 3"/>
          <p:cNvSpPr/>
          <p:nvPr/>
        </p:nvSpPr>
        <p:spPr>
          <a:xfrm>
            <a:off x="725040" y="3652200"/>
            <a:ext cx="8009640" cy="752400"/>
          </a:xfrm>
          <a:prstGeom prst="rect">
            <a:avLst/>
          </a:prstGeom>
          <a:solidFill>
            <a:srgbClr val="304a75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ptos"/>
              </a:rPr>
              <a:t>70%</a:t>
            </a: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ptos"/>
              </a:rPr>
              <a:t>Treino *</a:t>
            </a: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8" name="Retângulo 4"/>
          <p:cNvSpPr/>
          <p:nvPr/>
        </p:nvSpPr>
        <p:spPr>
          <a:xfrm>
            <a:off x="8735040" y="3652200"/>
            <a:ext cx="2352600" cy="752400"/>
          </a:xfrm>
          <a:prstGeom prst="rect">
            <a:avLst/>
          </a:prstGeom>
          <a:solidFill>
            <a:srgbClr val="ffc000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ptos"/>
              </a:rPr>
              <a:t>30%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ptos"/>
              </a:rPr>
              <a:t>Teste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170" name="Retângulo 39"/>
          <p:cNvSpPr/>
          <p:nvPr/>
        </p:nvSpPr>
        <p:spPr>
          <a:xfrm>
            <a:off x="0" y="1274400"/>
            <a:ext cx="727200" cy="57816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171" name="Retângulo 42"/>
          <p:cNvSpPr/>
          <p:nvPr/>
        </p:nvSpPr>
        <p:spPr>
          <a:xfrm>
            <a:off x="725040" y="126828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Busca de hiperparâmetros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2" name="CaixaDeTexto 2"/>
          <p:cNvSpPr/>
          <p:nvPr/>
        </p:nvSpPr>
        <p:spPr>
          <a:xfrm>
            <a:off x="363960" y="144000"/>
            <a:ext cx="11634480" cy="107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200" strike="noStrike" u="non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b="1" lang="pt-BR" sz="3200" strike="noStrike" u="none">
                <a:solidFill>
                  <a:schemeClr val="dk1"/>
                </a:solidFill>
                <a:effectLst/>
                <a:uFillTx/>
                <a:latin typeface="Aptos"/>
                <a:ea typeface="Artifakt Element Black"/>
              </a:rPr>
              <a:t>Otimização 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3" name="Retângulo 1"/>
          <p:cNvSpPr/>
          <p:nvPr/>
        </p:nvSpPr>
        <p:spPr>
          <a:xfrm>
            <a:off x="725040" y="2291400"/>
            <a:ext cx="10362960" cy="752400"/>
          </a:xfrm>
          <a:prstGeom prst="rect">
            <a:avLst/>
          </a:prstGeom>
          <a:solidFill>
            <a:srgbClr val="304a75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ptos"/>
              </a:rPr>
              <a:t>100%</a:t>
            </a: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ptos"/>
              </a:rPr>
              <a:t>Dataset Original</a:t>
            </a: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4" name="Retângulo 3"/>
          <p:cNvSpPr/>
          <p:nvPr/>
        </p:nvSpPr>
        <p:spPr>
          <a:xfrm>
            <a:off x="725040" y="3652200"/>
            <a:ext cx="8009640" cy="752400"/>
          </a:xfrm>
          <a:prstGeom prst="rect">
            <a:avLst/>
          </a:prstGeom>
          <a:solidFill>
            <a:srgbClr val="304a75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ptos"/>
              </a:rPr>
              <a:t>70%</a:t>
            </a: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ptos"/>
              </a:rPr>
              <a:t>Treino *</a:t>
            </a: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5" name="Retângulo 4"/>
          <p:cNvSpPr/>
          <p:nvPr/>
        </p:nvSpPr>
        <p:spPr>
          <a:xfrm>
            <a:off x="8735040" y="3652200"/>
            <a:ext cx="2352600" cy="752400"/>
          </a:xfrm>
          <a:prstGeom prst="rect">
            <a:avLst/>
          </a:prstGeom>
          <a:solidFill>
            <a:srgbClr val="ffc000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ptos"/>
              </a:rPr>
              <a:t>30%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ptos"/>
              </a:rPr>
              <a:t>Teste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6" name="Retângulo 5"/>
          <p:cNvSpPr/>
          <p:nvPr/>
        </p:nvSpPr>
        <p:spPr>
          <a:xfrm>
            <a:off x="725040" y="5013000"/>
            <a:ext cx="6750720" cy="752400"/>
          </a:xfrm>
          <a:prstGeom prst="rect">
            <a:avLst/>
          </a:prstGeom>
          <a:solidFill>
            <a:srgbClr val="304a75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ptos"/>
              </a:rPr>
              <a:t>80%</a:t>
            </a: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ptos"/>
              </a:rPr>
              <a:t>Treino</a:t>
            </a: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7" name="Retângulo 7"/>
          <p:cNvSpPr/>
          <p:nvPr/>
        </p:nvSpPr>
        <p:spPr>
          <a:xfrm>
            <a:off x="7476480" y="5013000"/>
            <a:ext cx="1257840" cy="752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ptos"/>
              </a:rPr>
              <a:t>20%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ptos"/>
              </a:rPr>
              <a:t>Validação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Imagem 12" descr=""/>
          <p:cNvPicPr/>
          <p:nvPr/>
        </p:nvPicPr>
        <p:blipFill>
          <a:blip r:embed="rId1"/>
          <a:stretch/>
        </p:blipFill>
        <p:spPr>
          <a:xfrm>
            <a:off x="825480" y="3379320"/>
            <a:ext cx="2390760" cy="1541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9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180" name="Retângulo 39"/>
          <p:cNvSpPr/>
          <p:nvPr/>
        </p:nvSpPr>
        <p:spPr>
          <a:xfrm>
            <a:off x="0" y="1274400"/>
            <a:ext cx="727200" cy="57816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181" name="Retângulo 42"/>
          <p:cNvSpPr/>
          <p:nvPr/>
        </p:nvSpPr>
        <p:spPr>
          <a:xfrm>
            <a:off x="725040" y="126828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Busca de hiperparâmetros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2" name="CaixaDeTexto 2"/>
          <p:cNvSpPr/>
          <p:nvPr/>
        </p:nvSpPr>
        <p:spPr>
          <a:xfrm>
            <a:off x="363960" y="144000"/>
            <a:ext cx="11634480" cy="107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200" strike="noStrike" u="non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b="1" lang="pt-BR" sz="3200" strike="noStrike" u="none">
                <a:solidFill>
                  <a:schemeClr val="dk1"/>
                </a:solidFill>
                <a:effectLst/>
                <a:uFillTx/>
                <a:latin typeface="Aptos"/>
                <a:ea typeface="Artifakt Element Black"/>
              </a:rPr>
              <a:t>Otimização 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83" name="Imagem 10" descr=""/>
          <p:cNvPicPr/>
          <p:nvPr/>
        </p:nvPicPr>
        <p:blipFill>
          <a:blip r:embed="rId2"/>
          <a:stretch/>
        </p:blipFill>
        <p:spPr>
          <a:xfrm>
            <a:off x="8590320" y="3384000"/>
            <a:ext cx="2390760" cy="1510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4" name="Imagem 11" descr=""/>
          <p:cNvPicPr/>
          <p:nvPr/>
        </p:nvPicPr>
        <p:blipFill>
          <a:blip r:embed="rId3"/>
          <a:stretch/>
        </p:blipFill>
        <p:spPr>
          <a:xfrm>
            <a:off x="4710960" y="3491640"/>
            <a:ext cx="2205000" cy="1294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5" name="Retângulo 13"/>
          <p:cNvSpPr/>
          <p:nvPr/>
        </p:nvSpPr>
        <p:spPr>
          <a:xfrm>
            <a:off x="804960" y="2071080"/>
            <a:ext cx="6750720" cy="752400"/>
          </a:xfrm>
          <a:prstGeom prst="rect">
            <a:avLst/>
          </a:prstGeom>
          <a:solidFill>
            <a:srgbClr val="304a75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ptos"/>
              </a:rPr>
              <a:t>80%</a:t>
            </a: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ptos"/>
              </a:rPr>
              <a:t>Treino</a:t>
            </a: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6" name="Retângulo 14"/>
          <p:cNvSpPr/>
          <p:nvPr/>
        </p:nvSpPr>
        <p:spPr>
          <a:xfrm>
            <a:off x="2625480" y="5495760"/>
            <a:ext cx="1257840" cy="752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ptos"/>
              </a:rPr>
              <a:t>20%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ptos"/>
              </a:rPr>
              <a:t>Validação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7" name="CaixaDeTexto 16"/>
          <p:cNvSpPr/>
          <p:nvPr/>
        </p:nvSpPr>
        <p:spPr>
          <a:xfrm>
            <a:off x="3233520" y="3715920"/>
            <a:ext cx="965880" cy="52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pt-BR" sz="2800" strike="noStrike" u="none">
                <a:solidFill>
                  <a:srgbClr val="304a75"/>
                </a:solidFill>
                <a:effectLst/>
                <a:uFillTx/>
                <a:latin typeface="Aptos"/>
              </a:rPr>
              <a:t>...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8" name="CaixaDeTexto 17"/>
          <p:cNvSpPr/>
          <p:nvPr/>
        </p:nvSpPr>
        <p:spPr>
          <a:xfrm>
            <a:off x="7270200" y="3715920"/>
            <a:ext cx="965880" cy="52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pt-BR" sz="2800" strike="noStrike" u="none">
                <a:solidFill>
                  <a:srgbClr val="304a75"/>
                </a:solidFill>
                <a:effectLst/>
                <a:uFillTx/>
                <a:latin typeface="Aptos"/>
              </a:rPr>
              <a:t>...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89" name="Agrupar 20"/>
          <p:cNvGrpSpPr/>
          <p:nvPr/>
        </p:nvGrpSpPr>
        <p:grpSpPr>
          <a:xfrm>
            <a:off x="2022120" y="2851200"/>
            <a:ext cx="7584480" cy="290880"/>
            <a:chOff x="2022120" y="2851200"/>
            <a:chExt cx="7584480" cy="290880"/>
          </a:xfrm>
        </p:grpSpPr>
        <p:sp>
          <p:nvSpPr>
            <p:cNvPr id="190" name="Chave Esquerda 15"/>
            <p:cNvSpPr/>
            <p:nvPr/>
          </p:nvSpPr>
          <p:spPr>
            <a:xfrm rot="5400000">
              <a:off x="5668920" y="-795600"/>
              <a:ext cx="290520" cy="7584480"/>
            </a:xfrm>
            <a:prstGeom prst="leftBrace">
              <a:avLst>
                <a:gd name="adj1" fmla="val 0"/>
                <a:gd name="adj2" fmla="val 72067"/>
              </a:avLst>
            </a:prstGeom>
            <a:noFill/>
            <a:ln>
              <a:solidFill>
                <a:srgbClr val="15608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dk1"/>
                </a:solidFill>
                <a:effectLst/>
                <a:uFillTx/>
                <a:latin typeface="Aptos"/>
              </a:endParaRPr>
            </a:p>
          </p:txBody>
        </p:sp>
        <p:cxnSp>
          <p:nvCxnSpPr>
            <p:cNvPr id="191" name="Conector reto 19"/>
            <p:cNvCxnSpPr/>
            <p:nvPr/>
          </p:nvCxnSpPr>
          <p:spPr>
            <a:xfrm>
              <a:off x="5813640" y="2996280"/>
              <a:ext cx="720" cy="146160"/>
            </a:xfrm>
            <a:prstGeom prst="straightConnector1">
              <a:avLst/>
            </a:prstGeom>
            <a:ln w="0">
              <a:solidFill>
                <a:srgbClr val="156082"/>
              </a:solidFill>
            </a:ln>
          </p:spPr>
        </p:cxnSp>
      </p:grpSp>
      <p:grpSp>
        <p:nvGrpSpPr>
          <p:cNvPr id="192" name="Agrupar 21"/>
          <p:cNvGrpSpPr/>
          <p:nvPr/>
        </p:nvGrpSpPr>
        <p:grpSpPr>
          <a:xfrm>
            <a:off x="2021400" y="4991760"/>
            <a:ext cx="7584480" cy="504000"/>
            <a:chOff x="2021400" y="4991760"/>
            <a:chExt cx="7584480" cy="504000"/>
          </a:xfrm>
        </p:grpSpPr>
        <p:sp>
          <p:nvSpPr>
            <p:cNvPr id="193" name="Chave Esquerda 22"/>
            <p:cNvSpPr/>
            <p:nvPr/>
          </p:nvSpPr>
          <p:spPr>
            <a:xfrm rot="16200000">
              <a:off x="5562000" y="1451880"/>
              <a:ext cx="503280" cy="7584480"/>
            </a:xfrm>
            <a:prstGeom prst="leftBrace">
              <a:avLst>
                <a:gd name="adj1" fmla="val 0"/>
                <a:gd name="adj2" fmla="val 16615"/>
              </a:avLst>
            </a:prstGeom>
            <a:noFill/>
            <a:ln>
              <a:solidFill>
                <a:srgbClr val="15608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dk1"/>
                </a:solidFill>
                <a:effectLst/>
                <a:uFillTx/>
                <a:latin typeface="Aptos"/>
              </a:endParaRPr>
            </a:p>
          </p:txBody>
        </p:sp>
        <p:cxnSp>
          <p:nvCxnSpPr>
            <p:cNvPr id="194" name="Conector reto 23"/>
            <p:cNvCxnSpPr/>
            <p:nvPr/>
          </p:nvCxnSpPr>
          <p:spPr>
            <a:xfrm flipV="1">
              <a:off x="5813640" y="4991760"/>
              <a:ext cx="720" cy="252720"/>
            </a:xfrm>
            <a:prstGeom prst="straightConnector1">
              <a:avLst/>
            </a:prstGeom>
            <a:ln w="0">
              <a:solidFill>
                <a:srgbClr val="156082"/>
              </a:solidFill>
            </a:ln>
          </p:spPr>
        </p:cxnSp>
      </p:grpSp>
      <p:cxnSp>
        <p:nvCxnSpPr>
          <p:cNvPr id="195" name="Conector de Seta Reta 25"/>
          <p:cNvCxnSpPr>
            <a:stCxn id="186" idx="3"/>
            <a:endCxn id="196" idx="1"/>
          </p:cNvCxnSpPr>
          <p:nvPr/>
        </p:nvCxnSpPr>
        <p:spPr>
          <a:xfrm flipV="1">
            <a:off x="3883320" y="5854680"/>
            <a:ext cx="1301760" cy="17640"/>
          </a:xfrm>
          <a:prstGeom prst="straightConnector1">
            <a:avLst/>
          </a:prstGeom>
          <a:ln w="0">
            <a:solidFill>
              <a:srgbClr val="156082"/>
            </a:solidFill>
            <a:tailEnd len="med" type="triangle" w="med"/>
          </a:ln>
        </p:spPr>
      </p:cxnSp>
      <p:sp>
        <p:nvSpPr>
          <p:cNvPr id="196" name="Retângulo 27"/>
          <p:cNvSpPr/>
          <p:nvPr/>
        </p:nvSpPr>
        <p:spPr>
          <a:xfrm>
            <a:off x="5184720" y="5478480"/>
            <a:ext cx="1257840" cy="752400"/>
          </a:xfrm>
          <a:prstGeom prst="rect">
            <a:avLst/>
          </a:prstGeom>
          <a:solidFill>
            <a:schemeClr val="bg1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1600" strike="noStrike" u="none">
                <a:solidFill>
                  <a:srgbClr val="304a75"/>
                </a:solidFill>
                <a:effectLst/>
                <a:uFillTx/>
                <a:latin typeface="Aptos"/>
              </a:rPr>
              <a:t>Melhor Métrica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7" name="Retângulo 32"/>
          <p:cNvSpPr/>
          <p:nvPr/>
        </p:nvSpPr>
        <p:spPr>
          <a:xfrm>
            <a:off x="7413480" y="5495760"/>
            <a:ext cx="2352600" cy="752400"/>
          </a:xfrm>
          <a:prstGeom prst="rect">
            <a:avLst/>
          </a:prstGeom>
          <a:solidFill>
            <a:srgbClr val="ffc000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ptos"/>
              </a:rPr>
              <a:t>30%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ptos"/>
              </a:rPr>
              <a:t>Teste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98" name="Conector de Seta Reta 34"/>
          <p:cNvCxnSpPr>
            <a:endCxn id="197" idx="1"/>
          </p:cNvCxnSpPr>
          <p:nvPr/>
        </p:nvCxnSpPr>
        <p:spPr>
          <a:xfrm>
            <a:off x="6442920" y="5863680"/>
            <a:ext cx="970920" cy="8640"/>
          </a:xfrm>
          <a:prstGeom prst="straightConnector1">
            <a:avLst/>
          </a:prstGeom>
          <a:ln w="0">
            <a:solidFill>
              <a:srgbClr val="156082"/>
            </a:solidFill>
            <a:tailEnd len="med" type="triangle" w="med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00" name="Retângulo 39"/>
          <p:cNvSpPr/>
          <p:nvPr/>
        </p:nvSpPr>
        <p:spPr>
          <a:xfrm>
            <a:off x="0" y="1274400"/>
            <a:ext cx="72720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01" name="Retângulo 42"/>
          <p:cNvSpPr/>
          <p:nvPr/>
        </p:nvSpPr>
        <p:spPr>
          <a:xfrm>
            <a:off x="725040" y="126828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Subamostragem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2" name="CaixaDeTexto 2"/>
          <p:cNvSpPr/>
          <p:nvPr/>
        </p:nvSpPr>
        <p:spPr>
          <a:xfrm>
            <a:off x="363960" y="144000"/>
            <a:ext cx="11634480" cy="107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200" strike="noStrike" u="non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b="1" lang="pt-BR" sz="3200" strike="noStrike" u="none">
                <a:solidFill>
                  <a:schemeClr val="dk1"/>
                </a:solidFill>
                <a:effectLst/>
                <a:uFillTx/>
                <a:latin typeface="Aptos"/>
                <a:ea typeface="Artifakt Element Black"/>
              </a:rPr>
              <a:t>Balanceamento 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3" name="CaixaDeTexto 1"/>
          <p:cNvSpPr/>
          <p:nvPr/>
        </p:nvSpPr>
        <p:spPr>
          <a:xfrm>
            <a:off x="725040" y="1967400"/>
            <a:ext cx="10362960" cy="64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28600" indent="-2286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Aleatório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Balanceamento completo – Redução até a classe minoritária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4" name="Retângulo 3"/>
          <p:cNvSpPr/>
          <p:nvPr/>
        </p:nvSpPr>
        <p:spPr>
          <a:xfrm>
            <a:off x="45792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05" name="Retângulo 7"/>
          <p:cNvSpPr/>
          <p:nvPr/>
        </p:nvSpPr>
        <p:spPr>
          <a:xfrm>
            <a:off x="598284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06" name="Retângulo 9"/>
          <p:cNvSpPr/>
          <p:nvPr/>
        </p:nvSpPr>
        <p:spPr>
          <a:xfrm>
            <a:off x="322056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07" name="Retângulo 10"/>
          <p:cNvSpPr/>
          <p:nvPr/>
        </p:nvSpPr>
        <p:spPr>
          <a:xfrm>
            <a:off x="941004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pic>
        <p:nvPicPr>
          <p:cNvPr id="208" name="Imagem 16" descr="Uma imagem contendo perto, mesa, vista, prato&#10;&#10;O conteúdo gerado por IA pode estar incorreto."/>
          <p:cNvPicPr/>
          <p:nvPr/>
        </p:nvPicPr>
        <p:blipFill>
          <a:blip r:embed="rId1"/>
          <a:stretch/>
        </p:blipFill>
        <p:spPr>
          <a:xfrm>
            <a:off x="2118240" y="3162600"/>
            <a:ext cx="593640" cy="566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9" name="Imagem 18" descr="Placa vermelha com letras brancas&#10;&#10;O conteúdo gerado por IA pode estar incorreto."/>
          <p:cNvPicPr/>
          <p:nvPr/>
        </p:nvPicPr>
        <p:blipFill>
          <a:blip r:embed="rId2"/>
          <a:stretch/>
        </p:blipFill>
        <p:spPr>
          <a:xfrm>
            <a:off x="551160" y="4854600"/>
            <a:ext cx="593640" cy="61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0" name="Imagem 20" descr="Placa de sinalização de trânsito&#10;&#10;O conteúdo gerado por IA pode estar incorreto."/>
          <p:cNvPicPr/>
          <p:nvPr/>
        </p:nvPicPr>
        <p:blipFill>
          <a:blip r:embed="rId3"/>
          <a:stretch/>
        </p:blipFill>
        <p:spPr>
          <a:xfrm>
            <a:off x="2120040" y="3985560"/>
            <a:ext cx="593640" cy="603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1" name="Imagem 22" descr="Placa vermelha com letras brancas&#10;&#10;O conteúdo gerado por IA pode estar incorreto."/>
          <p:cNvPicPr/>
          <p:nvPr/>
        </p:nvPicPr>
        <p:blipFill>
          <a:blip r:embed="rId4"/>
          <a:stretch/>
        </p:blipFill>
        <p:spPr>
          <a:xfrm>
            <a:off x="1352880" y="3954240"/>
            <a:ext cx="593640" cy="608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2" name="Imagem 24" descr="Placa de trânsito&#10;&#10;O conteúdo gerado por IA pode estar incorreto."/>
          <p:cNvPicPr/>
          <p:nvPr/>
        </p:nvPicPr>
        <p:blipFill>
          <a:blip r:embed="rId5"/>
          <a:stretch/>
        </p:blipFill>
        <p:spPr>
          <a:xfrm>
            <a:off x="1333440" y="4860000"/>
            <a:ext cx="593640" cy="599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3" name="Imagem 26" descr="Placa vermelha com letras brancas&#10;&#10;O conteúdo gerado por IA pode estar incorreto."/>
          <p:cNvPicPr/>
          <p:nvPr/>
        </p:nvPicPr>
        <p:blipFill>
          <a:blip r:embed="rId6"/>
          <a:stretch/>
        </p:blipFill>
        <p:spPr>
          <a:xfrm>
            <a:off x="2120040" y="4853520"/>
            <a:ext cx="593640" cy="604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4" name="Imagem 28" descr="Placa de sinalização de trânsito&#10;&#10;O conteúdo gerado por IA pode estar incorreto."/>
          <p:cNvPicPr/>
          <p:nvPr/>
        </p:nvPicPr>
        <p:blipFill>
          <a:blip r:embed="rId7"/>
          <a:stretch/>
        </p:blipFill>
        <p:spPr>
          <a:xfrm>
            <a:off x="551160" y="5677920"/>
            <a:ext cx="593640" cy="62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5" name="Imagem 30" descr="Placa de sinalização de trânsito&#10;&#10;O conteúdo gerado por IA pode estar incorreto."/>
          <p:cNvPicPr/>
          <p:nvPr/>
        </p:nvPicPr>
        <p:blipFill>
          <a:blip r:embed="rId8"/>
          <a:stretch/>
        </p:blipFill>
        <p:spPr>
          <a:xfrm>
            <a:off x="1380600" y="3148200"/>
            <a:ext cx="593640" cy="616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6" name="Imagem 32" descr="Placa vermelha com letras brancas&#10;&#10;O conteúdo gerado por IA pode estar incorreto."/>
          <p:cNvPicPr/>
          <p:nvPr/>
        </p:nvPicPr>
        <p:blipFill>
          <a:blip r:embed="rId9"/>
          <a:stretch/>
        </p:blipFill>
        <p:spPr>
          <a:xfrm>
            <a:off x="551160" y="3910680"/>
            <a:ext cx="593640" cy="61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7" name="Imagem 34" descr="Placa vermelha com letras brancas&#10;&#10;O conteúdo gerado por IA pode estar incorreto."/>
          <p:cNvPicPr/>
          <p:nvPr/>
        </p:nvPicPr>
        <p:blipFill>
          <a:blip r:embed="rId10"/>
          <a:stretch/>
        </p:blipFill>
        <p:spPr>
          <a:xfrm>
            <a:off x="575640" y="313776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8" name="Imagem 62" descr="Placa de sinalização de trânsito&#10;&#10;O conteúdo gerado por IA pode estar incorreto."/>
          <p:cNvPicPr/>
          <p:nvPr/>
        </p:nvPicPr>
        <p:blipFill>
          <a:blip r:embed="rId11"/>
          <a:stretch/>
        </p:blipFill>
        <p:spPr>
          <a:xfrm>
            <a:off x="3352680" y="5155920"/>
            <a:ext cx="593640" cy="547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9" name="Imagem 2048" descr="Placa de sinalização de trânsito&#10;&#10;O conteúdo gerado por IA pode estar incorreto."/>
          <p:cNvPicPr/>
          <p:nvPr/>
        </p:nvPicPr>
        <p:blipFill>
          <a:blip r:embed="rId12"/>
          <a:stretch/>
        </p:blipFill>
        <p:spPr>
          <a:xfrm>
            <a:off x="3352680" y="3465000"/>
            <a:ext cx="593640" cy="537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0" name="Imagem 2053" descr="Placa de sinalização de trânsito&#10;&#10;O conteúdo gerado por IA pode estar incorreto."/>
          <p:cNvPicPr/>
          <p:nvPr/>
        </p:nvPicPr>
        <p:blipFill>
          <a:blip r:embed="rId13"/>
          <a:stretch/>
        </p:blipFill>
        <p:spPr>
          <a:xfrm>
            <a:off x="4895640" y="4310280"/>
            <a:ext cx="593640" cy="552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1" name="Imagem 2055" descr="Desenho de uma árvore&#10;&#10;O conteúdo gerado por IA pode estar incorreto."/>
          <p:cNvPicPr/>
          <p:nvPr/>
        </p:nvPicPr>
        <p:blipFill>
          <a:blip r:embed="rId14"/>
          <a:stretch/>
        </p:blipFill>
        <p:spPr>
          <a:xfrm>
            <a:off x="3361680" y="4298760"/>
            <a:ext cx="593640" cy="547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2" name="Imagem 2059" descr="Placa de sinalização de trânsito&#10;&#10;O conteúdo gerado por IA pode estar incorreto."/>
          <p:cNvPicPr/>
          <p:nvPr/>
        </p:nvPicPr>
        <p:blipFill>
          <a:blip r:embed="rId15"/>
          <a:stretch/>
        </p:blipFill>
        <p:spPr>
          <a:xfrm>
            <a:off x="4895640" y="5136120"/>
            <a:ext cx="593640" cy="556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3" name="Imagem 2061" descr="Uma imagem contendo ao ar livre, homem, andando de, esqui&#10;&#10;O conteúdo gerado por IA pode estar incorreto."/>
          <p:cNvPicPr/>
          <p:nvPr/>
        </p:nvPicPr>
        <p:blipFill>
          <a:blip r:embed="rId16"/>
          <a:stretch/>
        </p:blipFill>
        <p:spPr>
          <a:xfrm>
            <a:off x="4128480" y="5165640"/>
            <a:ext cx="593640" cy="49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4" name="Imagem 2063" descr="Árvore de natal&#10;&#10;O conteúdo gerado por IA pode estar incorreto."/>
          <p:cNvPicPr/>
          <p:nvPr/>
        </p:nvPicPr>
        <p:blipFill>
          <a:blip r:embed="rId17"/>
          <a:stretch/>
        </p:blipFill>
        <p:spPr>
          <a:xfrm>
            <a:off x="4153320" y="3481560"/>
            <a:ext cx="593640" cy="563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5" name="Imagem 2067" descr="Placa de sinalização em um poste&#10;&#10;O conteúdo gerado por IA pode estar incorreto."/>
          <p:cNvPicPr/>
          <p:nvPr/>
        </p:nvPicPr>
        <p:blipFill>
          <a:blip r:embed="rId18"/>
          <a:stretch/>
        </p:blipFill>
        <p:spPr>
          <a:xfrm>
            <a:off x="4128480" y="4319280"/>
            <a:ext cx="593640" cy="523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6" name="Imagem 2079" descr="Placa de pare&#10;&#10;O conteúdo gerado por IA pode estar incorreto."/>
          <p:cNvPicPr/>
          <p:nvPr/>
        </p:nvPicPr>
        <p:blipFill>
          <a:blip r:embed="rId19"/>
          <a:stretch/>
        </p:blipFill>
        <p:spPr>
          <a:xfrm>
            <a:off x="7446240" y="446040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7" name="Imagem 2081" descr="Placa de pare&#10;&#10;O conteúdo gerado por IA pode estar incorreto."/>
          <p:cNvPicPr/>
          <p:nvPr/>
        </p:nvPicPr>
        <p:blipFill>
          <a:blip r:embed="rId20"/>
          <a:stretch/>
        </p:blipFill>
        <p:spPr>
          <a:xfrm>
            <a:off x="7465320" y="3514320"/>
            <a:ext cx="593640" cy="579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8" name="Imagem 2083" descr="Placa de sinalização de trânsito&#10;&#10;O conteúdo gerado por IA pode estar incorreto."/>
          <p:cNvPicPr/>
          <p:nvPr/>
        </p:nvPicPr>
        <p:blipFill>
          <a:blip r:embed="rId21"/>
          <a:stretch/>
        </p:blipFill>
        <p:spPr>
          <a:xfrm>
            <a:off x="7463880" y="5383800"/>
            <a:ext cx="593640" cy="58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9" name="Imagem 2085" descr="Placa de pare&#10;&#10;O conteúdo gerado por IA pode estar incorreto."/>
          <p:cNvPicPr/>
          <p:nvPr/>
        </p:nvPicPr>
        <p:blipFill>
          <a:blip r:embed="rId22"/>
          <a:stretch/>
        </p:blipFill>
        <p:spPr>
          <a:xfrm>
            <a:off x="6423120" y="3490560"/>
            <a:ext cx="593640" cy="590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0" name="Imagem 2087" descr="Placa de pare&#10;&#10;O conteúdo gerado por IA pode estar incorreto."/>
          <p:cNvPicPr/>
          <p:nvPr/>
        </p:nvPicPr>
        <p:blipFill>
          <a:blip r:embed="rId23"/>
          <a:stretch/>
        </p:blipFill>
        <p:spPr>
          <a:xfrm>
            <a:off x="6429960" y="4460400"/>
            <a:ext cx="593640" cy="580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1" name="Imagem 2089" descr="Placa de sinalização de trânsito&#10;&#10;O conteúdo gerado por IA pode estar incorreto."/>
          <p:cNvPicPr/>
          <p:nvPr/>
        </p:nvPicPr>
        <p:blipFill>
          <a:blip r:embed="rId24"/>
          <a:stretch/>
        </p:blipFill>
        <p:spPr>
          <a:xfrm>
            <a:off x="6438960" y="5419800"/>
            <a:ext cx="593640" cy="570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2" name="Imagem 2098" descr="Uma imagem contendo ao ar livre, perto, vista, pássaro&#10;&#10;O conteúdo gerado por IA pode estar incorreto."/>
          <p:cNvPicPr/>
          <p:nvPr/>
        </p:nvPicPr>
        <p:blipFill>
          <a:blip r:embed="rId25"/>
          <a:stretch/>
        </p:blipFill>
        <p:spPr>
          <a:xfrm>
            <a:off x="9761040" y="504540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3" name="Imagem 2099" descr="Placa azul com letras brancas&#10;&#10;O conteúdo gerado por IA pode estar incorreto."/>
          <p:cNvPicPr/>
          <p:nvPr/>
        </p:nvPicPr>
        <p:blipFill>
          <a:blip r:embed="rId26"/>
          <a:stretch/>
        </p:blipFill>
        <p:spPr>
          <a:xfrm>
            <a:off x="10964520" y="5051160"/>
            <a:ext cx="593640" cy="583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4" name="Imagem 2100" descr="Placa azul com letras brancas&#10;&#10;O conteúdo gerado por IA pode estar incorreto."/>
          <p:cNvPicPr/>
          <p:nvPr/>
        </p:nvPicPr>
        <p:blipFill>
          <a:blip r:embed="rId27"/>
          <a:stretch/>
        </p:blipFill>
        <p:spPr>
          <a:xfrm>
            <a:off x="10964520" y="358488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5" name="Imagem 2101" descr="Reflexo de luz&#10;&#10;O conteúdo gerado por IA pode estar incorreto."/>
          <p:cNvPicPr/>
          <p:nvPr/>
        </p:nvPicPr>
        <p:blipFill>
          <a:blip r:embed="rId28"/>
          <a:stretch/>
        </p:blipFill>
        <p:spPr>
          <a:xfrm>
            <a:off x="9774720" y="3584880"/>
            <a:ext cx="593640" cy="650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6" name="Imagem 2102" descr=""/>
          <p:cNvPicPr/>
          <p:nvPr/>
        </p:nvPicPr>
        <p:blipFill>
          <a:blip r:embed="rId29"/>
          <a:stretch/>
        </p:blipFill>
        <p:spPr>
          <a:xfrm>
            <a:off x="4958280" y="3465000"/>
            <a:ext cx="526680" cy="585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7" name="CaixaDeTexto 2103"/>
          <p:cNvSpPr/>
          <p:nvPr/>
        </p:nvSpPr>
        <p:spPr>
          <a:xfrm>
            <a:off x="8385120" y="4440600"/>
            <a:ext cx="965880" cy="52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pt-BR" sz="2800" strike="noStrike" u="none">
                <a:solidFill>
                  <a:srgbClr val="304a75"/>
                </a:solidFill>
                <a:effectLst/>
                <a:uFillTx/>
                <a:latin typeface="Aptos"/>
              </a:rPr>
              <a:t>...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38" name="Imagem 2104" descr=""/>
          <p:cNvPicPr/>
          <p:nvPr/>
        </p:nvPicPr>
        <p:blipFill>
          <a:blip r:embed="rId30"/>
          <a:stretch/>
        </p:blipFill>
        <p:spPr>
          <a:xfrm>
            <a:off x="1331640" y="568548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9" name="Imagem 2105" descr=""/>
          <p:cNvPicPr/>
          <p:nvPr/>
        </p:nvPicPr>
        <p:blipFill>
          <a:blip r:embed="rId31"/>
          <a:stretch/>
        </p:blipFill>
        <p:spPr>
          <a:xfrm>
            <a:off x="2131560" y="5663520"/>
            <a:ext cx="593640" cy="593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Retângulo 35"/>
          <p:cNvSpPr/>
          <p:nvPr/>
        </p:nvSpPr>
        <p:spPr>
          <a:xfrm>
            <a:off x="598284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41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42" name="Retângulo 39"/>
          <p:cNvSpPr/>
          <p:nvPr/>
        </p:nvSpPr>
        <p:spPr>
          <a:xfrm>
            <a:off x="0" y="1274400"/>
            <a:ext cx="72720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43" name="Retângulo 42"/>
          <p:cNvSpPr/>
          <p:nvPr/>
        </p:nvSpPr>
        <p:spPr>
          <a:xfrm>
            <a:off x="725040" y="126828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Subamostragem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4" name="CaixaDeTexto 2"/>
          <p:cNvSpPr/>
          <p:nvPr/>
        </p:nvSpPr>
        <p:spPr>
          <a:xfrm>
            <a:off x="363960" y="144000"/>
            <a:ext cx="11634480" cy="107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200" strike="noStrike" u="non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b="1" lang="pt-BR" sz="3200" strike="noStrike" u="none">
                <a:solidFill>
                  <a:schemeClr val="dk1"/>
                </a:solidFill>
                <a:effectLst/>
                <a:uFillTx/>
                <a:latin typeface="Aptos"/>
                <a:ea typeface="Artifakt Element Black"/>
              </a:rPr>
              <a:t>Balanceamento 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5" name="CaixaDeTexto 1"/>
          <p:cNvSpPr/>
          <p:nvPr/>
        </p:nvSpPr>
        <p:spPr>
          <a:xfrm>
            <a:off x="725040" y="1967400"/>
            <a:ext cx="10362960" cy="64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28600" indent="-2286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Aleatório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Balanceamento completo – Redução até a classe minoritária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6" name="Retângulo 3"/>
          <p:cNvSpPr/>
          <p:nvPr/>
        </p:nvSpPr>
        <p:spPr>
          <a:xfrm>
            <a:off x="45792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47" name="Retângulo 9"/>
          <p:cNvSpPr/>
          <p:nvPr/>
        </p:nvSpPr>
        <p:spPr>
          <a:xfrm>
            <a:off x="322056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48" name="Retângulo 10"/>
          <p:cNvSpPr/>
          <p:nvPr/>
        </p:nvSpPr>
        <p:spPr>
          <a:xfrm>
            <a:off x="941004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pic>
        <p:nvPicPr>
          <p:cNvPr id="249" name="Imagem 16" descr="Uma imagem contendo perto, mesa, vista, prato&#10;&#10;O conteúdo gerado por IA pode estar incorreto."/>
          <p:cNvPicPr/>
          <p:nvPr/>
        </p:nvPicPr>
        <p:blipFill>
          <a:blip r:embed="rId1"/>
          <a:stretch/>
        </p:blipFill>
        <p:spPr>
          <a:xfrm>
            <a:off x="2118240" y="3162600"/>
            <a:ext cx="593640" cy="566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0" name="Imagem 18" descr="Placa vermelha com letras brancas&#10;&#10;O conteúdo gerado por IA pode estar incorreto."/>
          <p:cNvPicPr/>
          <p:nvPr/>
        </p:nvPicPr>
        <p:blipFill>
          <a:blip r:embed="rId2"/>
          <a:stretch/>
        </p:blipFill>
        <p:spPr>
          <a:xfrm>
            <a:off x="551160" y="4854600"/>
            <a:ext cx="593640" cy="61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1" name="Imagem 20" descr="Placa de sinalização de trânsito&#10;&#10;O conteúdo gerado por IA pode estar incorreto."/>
          <p:cNvPicPr/>
          <p:nvPr/>
        </p:nvPicPr>
        <p:blipFill>
          <a:blip r:embed="rId3"/>
          <a:stretch/>
        </p:blipFill>
        <p:spPr>
          <a:xfrm>
            <a:off x="2120040" y="3985560"/>
            <a:ext cx="593640" cy="603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2" name="Imagem 22" descr="Placa vermelha com letras brancas&#10;&#10;O conteúdo gerado por IA pode estar incorreto."/>
          <p:cNvPicPr/>
          <p:nvPr/>
        </p:nvPicPr>
        <p:blipFill>
          <a:blip r:embed="rId4"/>
          <a:stretch/>
        </p:blipFill>
        <p:spPr>
          <a:xfrm>
            <a:off x="1352880" y="3954240"/>
            <a:ext cx="593640" cy="608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3" name="Imagem 24" descr="Placa de trânsito&#10;&#10;O conteúdo gerado por IA pode estar incorreto."/>
          <p:cNvPicPr/>
          <p:nvPr/>
        </p:nvPicPr>
        <p:blipFill>
          <a:blip r:embed="rId5"/>
          <a:stretch/>
        </p:blipFill>
        <p:spPr>
          <a:xfrm>
            <a:off x="1333440" y="4860000"/>
            <a:ext cx="593640" cy="599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4" name="Imagem 26" descr="Placa vermelha com letras brancas&#10;&#10;O conteúdo gerado por IA pode estar incorreto."/>
          <p:cNvPicPr/>
          <p:nvPr/>
        </p:nvPicPr>
        <p:blipFill>
          <a:blip r:embed="rId6"/>
          <a:stretch/>
        </p:blipFill>
        <p:spPr>
          <a:xfrm>
            <a:off x="2120040" y="4853520"/>
            <a:ext cx="593640" cy="604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5" name="Imagem 28" descr="Placa de sinalização de trânsito&#10;&#10;O conteúdo gerado por IA pode estar incorreto."/>
          <p:cNvPicPr/>
          <p:nvPr/>
        </p:nvPicPr>
        <p:blipFill>
          <a:blip r:embed="rId7"/>
          <a:stretch/>
        </p:blipFill>
        <p:spPr>
          <a:xfrm>
            <a:off x="551160" y="5677920"/>
            <a:ext cx="593640" cy="62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6" name="Imagem 30" descr="Placa de sinalização de trânsito&#10;&#10;O conteúdo gerado por IA pode estar incorreto."/>
          <p:cNvPicPr/>
          <p:nvPr/>
        </p:nvPicPr>
        <p:blipFill>
          <a:blip r:embed="rId8"/>
          <a:stretch/>
        </p:blipFill>
        <p:spPr>
          <a:xfrm>
            <a:off x="1380600" y="3148200"/>
            <a:ext cx="593640" cy="616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7" name="Imagem 32" descr="Placa vermelha com letras brancas&#10;&#10;O conteúdo gerado por IA pode estar incorreto."/>
          <p:cNvPicPr/>
          <p:nvPr/>
        </p:nvPicPr>
        <p:blipFill>
          <a:blip r:embed="rId9"/>
          <a:stretch/>
        </p:blipFill>
        <p:spPr>
          <a:xfrm>
            <a:off x="551160" y="3910680"/>
            <a:ext cx="593640" cy="61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8" name="Imagem 34" descr="Placa vermelha com letras brancas&#10;&#10;O conteúdo gerado por IA pode estar incorreto."/>
          <p:cNvPicPr/>
          <p:nvPr/>
        </p:nvPicPr>
        <p:blipFill>
          <a:blip r:embed="rId10"/>
          <a:stretch/>
        </p:blipFill>
        <p:spPr>
          <a:xfrm>
            <a:off x="575640" y="313776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9" name="Imagem 62" descr="Placa de sinalização de trânsito&#10;&#10;O conteúdo gerado por IA pode estar incorreto."/>
          <p:cNvPicPr/>
          <p:nvPr/>
        </p:nvPicPr>
        <p:blipFill>
          <a:blip r:embed="rId11"/>
          <a:stretch/>
        </p:blipFill>
        <p:spPr>
          <a:xfrm>
            <a:off x="3352680" y="5155920"/>
            <a:ext cx="593640" cy="547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0" name="Imagem 2048" descr="Placa de sinalização de trânsito&#10;&#10;O conteúdo gerado por IA pode estar incorreto."/>
          <p:cNvPicPr/>
          <p:nvPr/>
        </p:nvPicPr>
        <p:blipFill>
          <a:blip r:embed="rId12"/>
          <a:stretch/>
        </p:blipFill>
        <p:spPr>
          <a:xfrm>
            <a:off x="3352680" y="3465000"/>
            <a:ext cx="593640" cy="537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1" name="Imagem 2053" descr="Placa de sinalização de trânsito&#10;&#10;O conteúdo gerado por IA pode estar incorreto."/>
          <p:cNvPicPr/>
          <p:nvPr/>
        </p:nvPicPr>
        <p:blipFill>
          <a:blip r:embed="rId13"/>
          <a:stretch/>
        </p:blipFill>
        <p:spPr>
          <a:xfrm>
            <a:off x="4895640" y="4310280"/>
            <a:ext cx="593640" cy="552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2" name="Imagem 2055" descr="Desenho de uma árvore&#10;&#10;O conteúdo gerado por IA pode estar incorreto."/>
          <p:cNvPicPr/>
          <p:nvPr/>
        </p:nvPicPr>
        <p:blipFill>
          <a:blip r:embed="rId14"/>
          <a:stretch/>
        </p:blipFill>
        <p:spPr>
          <a:xfrm>
            <a:off x="3361680" y="4298760"/>
            <a:ext cx="593640" cy="547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3" name="Imagem 2059" descr="Placa de sinalização de trânsito&#10;&#10;O conteúdo gerado por IA pode estar incorreto."/>
          <p:cNvPicPr/>
          <p:nvPr/>
        </p:nvPicPr>
        <p:blipFill>
          <a:blip r:embed="rId15"/>
          <a:stretch/>
        </p:blipFill>
        <p:spPr>
          <a:xfrm>
            <a:off x="4895640" y="5136120"/>
            <a:ext cx="593640" cy="556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4" name="Imagem 2061" descr="Uma imagem contendo ao ar livre, homem, andando de, esqui&#10;&#10;O conteúdo gerado por IA pode estar incorreto."/>
          <p:cNvPicPr/>
          <p:nvPr/>
        </p:nvPicPr>
        <p:blipFill>
          <a:blip r:embed="rId16"/>
          <a:stretch/>
        </p:blipFill>
        <p:spPr>
          <a:xfrm>
            <a:off x="4128480" y="5165640"/>
            <a:ext cx="593640" cy="49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5" name="Imagem 2063" descr="Árvore de natal&#10;&#10;O conteúdo gerado por IA pode estar incorreto."/>
          <p:cNvPicPr/>
          <p:nvPr/>
        </p:nvPicPr>
        <p:blipFill>
          <a:blip r:embed="rId17"/>
          <a:stretch/>
        </p:blipFill>
        <p:spPr>
          <a:xfrm>
            <a:off x="4153320" y="3481560"/>
            <a:ext cx="593640" cy="563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6" name="Imagem 2067" descr="Placa de sinalização em um poste&#10;&#10;O conteúdo gerado por IA pode estar incorreto."/>
          <p:cNvPicPr/>
          <p:nvPr/>
        </p:nvPicPr>
        <p:blipFill>
          <a:blip r:embed="rId18"/>
          <a:stretch/>
        </p:blipFill>
        <p:spPr>
          <a:xfrm>
            <a:off x="4128480" y="4319280"/>
            <a:ext cx="593640" cy="523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7" name="Imagem 2079" descr="Placa de pare&#10;&#10;O conteúdo gerado por IA pode estar incorreto."/>
          <p:cNvPicPr/>
          <p:nvPr/>
        </p:nvPicPr>
        <p:blipFill>
          <a:blip r:embed="rId19"/>
          <a:stretch/>
        </p:blipFill>
        <p:spPr>
          <a:xfrm>
            <a:off x="7446240" y="446040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8" name="Imagem 2081" descr="Placa de pare&#10;&#10;O conteúdo gerado por IA pode estar incorreto."/>
          <p:cNvPicPr/>
          <p:nvPr/>
        </p:nvPicPr>
        <p:blipFill>
          <a:blip r:embed="rId20"/>
          <a:stretch/>
        </p:blipFill>
        <p:spPr>
          <a:xfrm>
            <a:off x="7465320" y="3514320"/>
            <a:ext cx="593640" cy="579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9" name="Imagem 2083" descr="Placa de sinalização de trânsito&#10;&#10;O conteúdo gerado por IA pode estar incorreto."/>
          <p:cNvPicPr/>
          <p:nvPr/>
        </p:nvPicPr>
        <p:blipFill>
          <a:blip r:embed="rId21"/>
          <a:stretch/>
        </p:blipFill>
        <p:spPr>
          <a:xfrm>
            <a:off x="7463880" y="5383800"/>
            <a:ext cx="593640" cy="58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0" name="Imagem 2085" descr="Placa de pare&#10;&#10;O conteúdo gerado por IA pode estar incorreto."/>
          <p:cNvPicPr/>
          <p:nvPr/>
        </p:nvPicPr>
        <p:blipFill>
          <a:blip r:embed="rId22"/>
          <a:stretch/>
        </p:blipFill>
        <p:spPr>
          <a:xfrm>
            <a:off x="6423120" y="3490560"/>
            <a:ext cx="593640" cy="590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1" name="Imagem 2087" descr="Placa de pare&#10;&#10;O conteúdo gerado por IA pode estar incorreto."/>
          <p:cNvPicPr/>
          <p:nvPr/>
        </p:nvPicPr>
        <p:blipFill>
          <a:blip r:embed="rId23"/>
          <a:stretch/>
        </p:blipFill>
        <p:spPr>
          <a:xfrm>
            <a:off x="6429960" y="4460400"/>
            <a:ext cx="593640" cy="580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2" name="Imagem 2089" descr="Placa de sinalização de trânsito&#10;&#10;O conteúdo gerado por IA pode estar incorreto."/>
          <p:cNvPicPr/>
          <p:nvPr/>
        </p:nvPicPr>
        <p:blipFill>
          <a:blip r:embed="rId24"/>
          <a:stretch/>
        </p:blipFill>
        <p:spPr>
          <a:xfrm>
            <a:off x="6438960" y="5419800"/>
            <a:ext cx="593640" cy="570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3" name="Imagem 2098" descr="Uma imagem contendo ao ar livre, perto, vista, pássaro&#10;&#10;O conteúdo gerado por IA pode estar incorreto."/>
          <p:cNvPicPr/>
          <p:nvPr/>
        </p:nvPicPr>
        <p:blipFill>
          <a:blip r:embed="rId25"/>
          <a:stretch/>
        </p:blipFill>
        <p:spPr>
          <a:xfrm>
            <a:off x="9761040" y="504540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4" name="Imagem 2099" descr="Placa azul com letras brancas&#10;&#10;O conteúdo gerado por IA pode estar incorreto."/>
          <p:cNvPicPr/>
          <p:nvPr/>
        </p:nvPicPr>
        <p:blipFill>
          <a:blip r:embed="rId26"/>
          <a:stretch/>
        </p:blipFill>
        <p:spPr>
          <a:xfrm>
            <a:off x="10964520" y="5051160"/>
            <a:ext cx="593640" cy="583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5" name="Imagem 2100" descr="Placa azul com letras brancas&#10;&#10;O conteúdo gerado por IA pode estar incorreto."/>
          <p:cNvPicPr/>
          <p:nvPr/>
        </p:nvPicPr>
        <p:blipFill>
          <a:blip r:embed="rId27"/>
          <a:stretch/>
        </p:blipFill>
        <p:spPr>
          <a:xfrm>
            <a:off x="10964520" y="358488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6" name="Imagem 2101" descr="Reflexo de luz&#10;&#10;O conteúdo gerado por IA pode estar incorreto."/>
          <p:cNvPicPr/>
          <p:nvPr/>
        </p:nvPicPr>
        <p:blipFill>
          <a:blip r:embed="rId28"/>
          <a:stretch/>
        </p:blipFill>
        <p:spPr>
          <a:xfrm>
            <a:off x="9774720" y="3584880"/>
            <a:ext cx="593640" cy="650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7" name="Imagem 2102" descr=""/>
          <p:cNvPicPr/>
          <p:nvPr/>
        </p:nvPicPr>
        <p:blipFill>
          <a:blip r:embed="rId29"/>
          <a:stretch/>
        </p:blipFill>
        <p:spPr>
          <a:xfrm>
            <a:off x="4958280" y="3465000"/>
            <a:ext cx="526680" cy="585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8" name="CaixaDeTexto 2103"/>
          <p:cNvSpPr/>
          <p:nvPr/>
        </p:nvSpPr>
        <p:spPr>
          <a:xfrm>
            <a:off x="8385120" y="4440600"/>
            <a:ext cx="965880" cy="52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pt-BR" sz="2800" strike="noStrike" u="none">
                <a:solidFill>
                  <a:srgbClr val="304a75"/>
                </a:solidFill>
                <a:effectLst/>
                <a:uFillTx/>
                <a:latin typeface="Aptos"/>
              </a:rPr>
              <a:t>...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79" name="Imagem 2104" descr=""/>
          <p:cNvPicPr/>
          <p:nvPr/>
        </p:nvPicPr>
        <p:blipFill>
          <a:blip r:embed="rId30"/>
          <a:stretch/>
        </p:blipFill>
        <p:spPr>
          <a:xfrm>
            <a:off x="1331640" y="568548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0" name="Imagem 2105" descr=""/>
          <p:cNvPicPr/>
          <p:nvPr/>
        </p:nvPicPr>
        <p:blipFill>
          <a:blip r:embed="rId31"/>
          <a:stretch/>
        </p:blipFill>
        <p:spPr>
          <a:xfrm>
            <a:off x="2131560" y="566352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1" name="Retângulo 4"/>
          <p:cNvSpPr/>
          <p:nvPr/>
        </p:nvSpPr>
        <p:spPr>
          <a:xfrm>
            <a:off x="541080" y="307944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82" name="Retângulo 5"/>
          <p:cNvSpPr/>
          <p:nvPr/>
        </p:nvSpPr>
        <p:spPr>
          <a:xfrm>
            <a:off x="1331640" y="308628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83" name="Retângulo 6"/>
          <p:cNvSpPr/>
          <p:nvPr/>
        </p:nvSpPr>
        <p:spPr>
          <a:xfrm>
            <a:off x="2068200" y="394488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84" name="Retângulo 11"/>
          <p:cNvSpPr/>
          <p:nvPr/>
        </p:nvSpPr>
        <p:spPr>
          <a:xfrm>
            <a:off x="510480" y="482868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85" name="Retângulo 12"/>
          <p:cNvSpPr/>
          <p:nvPr/>
        </p:nvSpPr>
        <p:spPr>
          <a:xfrm>
            <a:off x="1295640" y="562896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86" name="Retângulo 13"/>
          <p:cNvSpPr/>
          <p:nvPr/>
        </p:nvSpPr>
        <p:spPr>
          <a:xfrm>
            <a:off x="2081880" y="561636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87" name="Retângulo 14"/>
          <p:cNvSpPr/>
          <p:nvPr/>
        </p:nvSpPr>
        <p:spPr>
          <a:xfrm>
            <a:off x="1284120" y="482292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88" name="Retângulo 15"/>
          <p:cNvSpPr/>
          <p:nvPr/>
        </p:nvSpPr>
        <p:spPr>
          <a:xfrm>
            <a:off x="513360" y="387720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89" name="Retângulo 17"/>
          <p:cNvSpPr/>
          <p:nvPr/>
        </p:nvSpPr>
        <p:spPr>
          <a:xfrm>
            <a:off x="4078440" y="427824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90" name="Retângulo 19"/>
          <p:cNvSpPr/>
          <p:nvPr/>
        </p:nvSpPr>
        <p:spPr>
          <a:xfrm>
            <a:off x="7403760" y="441468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91" name="Retângulo 21"/>
          <p:cNvSpPr/>
          <p:nvPr/>
        </p:nvSpPr>
        <p:spPr>
          <a:xfrm>
            <a:off x="4849920" y="507168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92" name="Retângulo 23"/>
          <p:cNvSpPr/>
          <p:nvPr/>
        </p:nvSpPr>
        <p:spPr>
          <a:xfrm>
            <a:off x="4849920" y="426312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93" name="Retângulo 25"/>
          <p:cNvSpPr/>
          <p:nvPr/>
        </p:nvSpPr>
        <p:spPr>
          <a:xfrm>
            <a:off x="4879080" y="342900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94" name="Retângulo 27"/>
          <p:cNvSpPr/>
          <p:nvPr/>
        </p:nvSpPr>
        <p:spPr>
          <a:xfrm>
            <a:off x="3309480" y="507492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95" name="Retângulo 31"/>
          <p:cNvSpPr/>
          <p:nvPr/>
        </p:nvSpPr>
        <p:spPr>
          <a:xfrm>
            <a:off x="6400080" y="535068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Retângulo 7"/>
          <p:cNvSpPr/>
          <p:nvPr/>
        </p:nvSpPr>
        <p:spPr>
          <a:xfrm>
            <a:off x="598284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97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98" name="Retângulo 39"/>
          <p:cNvSpPr/>
          <p:nvPr/>
        </p:nvSpPr>
        <p:spPr>
          <a:xfrm>
            <a:off x="0" y="1274400"/>
            <a:ext cx="72720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99" name="Retângulo 42"/>
          <p:cNvSpPr/>
          <p:nvPr/>
        </p:nvSpPr>
        <p:spPr>
          <a:xfrm>
            <a:off x="725040" y="126828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Subamostragem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0" name="CaixaDeTexto 2"/>
          <p:cNvSpPr/>
          <p:nvPr/>
        </p:nvSpPr>
        <p:spPr>
          <a:xfrm>
            <a:off x="363960" y="144000"/>
            <a:ext cx="11634480" cy="107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200" strike="noStrike" u="non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b="1" lang="pt-BR" sz="3200" strike="noStrike" u="none">
                <a:solidFill>
                  <a:schemeClr val="dk1"/>
                </a:solidFill>
                <a:effectLst/>
                <a:uFillTx/>
                <a:latin typeface="Aptos"/>
                <a:ea typeface="Artifakt Element Black"/>
              </a:rPr>
              <a:t>Balanceamento 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1" name="CaixaDeTexto 1"/>
          <p:cNvSpPr/>
          <p:nvPr/>
        </p:nvSpPr>
        <p:spPr>
          <a:xfrm>
            <a:off x="725040" y="1967400"/>
            <a:ext cx="10362960" cy="64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28600" indent="-2286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Aleatório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Balanceamento completo – Redução até a classe minoritária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2" name="Retângulo 3"/>
          <p:cNvSpPr/>
          <p:nvPr/>
        </p:nvSpPr>
        <p:spPr>
          <a:xfrm>
            <a:off x="45792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303" name="Retângulo 9"/>
          <p:cNvSpPr/>
          <p:nvPr/>
        </p:nvSpPr>
        <p:spPr>
          <a:xfrm>
            <a:off x="322056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304" name="Retângulo 10"/>
          <p:cNvSpPr/>
          <p:nvPr/>
        </p:nvSpPr>
        <p:spPr>
          <a:xfrm>
            <a:off x="941004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pic>
        <p:nvPicPr>
          <p:cNvPr id="305" name="Imagem 16" descr="Uma imagem contendo perto, mesa, vista, prato&#10;&#10;O conteúdo gerado por IA pode estar incorreto."/>
          <p:cNvPicPr/>
          <p:nvPr/>
        </p:nvPicPr>
        <p:blipFill>
          <a:blip r:embed="rId1"/>
          <a:stretch/>
        </p:blipFill>
        <p:spPr>
          <a:xfrm>
            <a:off x="2118240" y="3162600"/>
            <a:ext cx="593640" cy="566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06" name="Imagem 22" descr="Placa vermelha com letras brancas&#10;&#10;O conteúdo gerado por IA pode estar incorreto."/>
          <p:cNvPicPr/>
          <p:nvPr/>
        </p:nvPicPr>
        <p:blipFill>
          <a:blip r:embed="rId2"/>
          <a:stretch/>
        </p:blipFill>
        <p:spPr>
          <a:xfrm>
            <a:off x="1352880" y="3954240"/>
            <a:ext cx="593640" cy="608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07" name="Imagem 26" descr="Placa vermelha com letras brancas&#10;&#10;O conteúdo gerado por IA pode estar incorreto."/>
          <p:cNvPicPr/>
          <p:nvPr/>
        </p:nvPicPr>
        <p:blipFill>
          <a:blip r:embed="rId3"/>
          <a:stretch/>
        </p:blipFill>
        <p:spPr>
          <a:xfrm>
            <a:off x="2120040" y="4853520"/>
            <a:ext cx="593640" cy="604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08" name="Imagem 28" descr="Placa de sinalização de trânsito&#10;&#10;O conteúdo gerado por IA pode estar incorreto."/>
          <p:cNvPicPr/>
          <p:nvPr/>
        </p:nvPicPr>
        <p:blipFill>
          <a:blip r:embed="rId4"/>
          <a:stretch/>
        </p:blipFill>
        <p:spPr>
          <a:xfrm>
            <a:off x="551160" y="5677920"/>
            <a:ext cx="593640" cy="62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09" name="Imagem 2048" descr="Placa de sinalização de trânsito&#10;&#10;O conteúdo gerado por IA pode estar incorreto."/>
          <p:cNvPicPr/>
          <p:nvPr/>
        </p:nvPicPr>
        <p:blipFill>
          <a:blip r:embed="rId5"/>
          <a:stretch/>
        </p:blipFill>
        <p:spPr>
          <a:xfrm>
            <a:off x="3352680" y="3465000"/>
            <a:ext cx="593640" cy="537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0" name="Imagem 2055" descr="Desenho de uma árvore&#10;&#10;O conteúdo gerado por IA pode estar incorreto."/>
          <p:cNvPicPr/>
          <p:nvPr/>
        </p:nvPicPr>
        <p:blipFill>
          <a:blip r:embed="rId6"/>
          <a:stretch/>
        </p:blipFill>
        <p:spPr>
          <a:xfrm>
            <a:off x="3361680" y="4298760"/>
            <a:ext cx="593640" cy="547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1" name="Imagem 2061" descr="Uma imagem contendo ao ar livre, homem, andando de, esqui&#10;&#10;O conteúdo gerado por IA pode estar incorreto."/>
          <p:cNvPicPr/>
          <p:nvPr/>
        </p:nvPicPr>
        <p:blipFill>
          <a:blip r:embed="rId7"/>
          <a:stretch/>
        </p:blipFill>
        <p:spPr>
          <a:xfrm>
            <a:off x="4128480" y="5165640"/>
            <a:ext cx="593640" cy="49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2" name="Imagem 2063" descr="Árvore de natal&#10;&#10;O conteúdo gerado por IA pode estar incorreto."/>
          <p:cNvPicPr/>
          <p:nvPr/>
        </p:nvPicPr>
        <p:blipFill>
          <a:blip r:embed="rId8"/>
          <a:stretch/>
        </p:blipFill>
        <p:spPr>
          <a:xfrm>
            <a:off x="4153320" y="3481560"/>
            <a:ext cx="593640" cy="563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3" name="Imagem 2081" descr="Placa de pare&#10;&#10;O conteúdo gerado por IA pode estar incorreto."/>
          <p:cNvPicPr/>
          <p:nvPr/>
        </p:nvPicPr>
        <p:blipFill>
          <a:blip r:embed="rId9"/>
          <a:stretch/>
        </p:blipFill>
        <p:spPr>
          <a:xfrm>
            <a:off x="7465320" y="3514320"/>
            <a:ext cx="593640" cy="579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4" name="Imagem 2083" descr="Placa de sinalização de trânsito&#10;&#10;O conteúdo gerado por IA pode estar incorreto."/>
          <p:cNvPicPr/>
          <p:nvPr/>
        </p:nvPicPr>
        <p:blipFill>
          <a:blip r:embed="rId10"/>
          <a:stretch/>
        </p:blipFill>
        <p:spPr>
          <a:xfrm>
            <a:off x="7463880" y="5383800"/>
            <a:ext cx="593640" cy="58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5" name="Imagem 2085" descr="Placa de pare&#10;&#10;O conteúdo gerado por IA pode estar incorreto."/>
          <p:cNvPicPr/>
          <p:nvPr/>
        </p:nvPicPr>
        <p:blipFill>
          <a:blip r:embed="rId11"/>
          <a:stretch/>
        </p:blipFill>
        <p:spPr>
          <a:xfrm>
            <a:off x="6423120" y="3490560"/>
            <a:ext cx="593640" cy="590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6" name="Imagem 2087" descr="Placa de pare&#10;&#10;O conteúdo gerado por IA pode estar incorreto."/>
          <p:cNvPicPr/>
          <p:nvPr/>
        </p:nvPicPr>
        <p:blipFill>
          <a:blip r:embed="rId12"/>
          <a:stretch/>
        </p:blipFill>
        <p:spPr>
          <a:xfrm>
            <a:off x="6429960" y="4460400"/>
            <a:ext cx="593640" cy="580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7" name="Imagem 2098" descr="Uma imagem contendo ao ar livre, perto, vista, pássaro&#10;&#10;O conteúdo gerado por IA pode estar incorreto."/>
          <p:cNvPicPr/>
          <p:nvPr/>
        </p:nvPicPr>
        <p:blipFill>
          <a:blip r:embed="rId13"/>
          <a:stretch/>
        </p:blipFill>
        <p:spPr>
          <a:xfrm>
            <a:off x="9761040" y="504540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8" name="Imagem 2099" descr="Placa azul com letras brancas&#10;&#10;O conteúdo gerado por IA pode estar incorreto."/>
          <p:cNvPicPr/>
          <p:nvPr/>
        </p:nvPicPr>
        <p:blipFill>
          <a:blip r:embed="rId14"/>
          <a:stretch/>
        </p:blipFill>
        <p:spPr>
          <a:xfrm>
            <a:off x="10964520" y="5051160"/>
            <a:ext cx="593640" cy="583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9" name="Imagem 2100" descr="Placa azul com letras brancas&#10;&#10;O conteúdo gerado por IA pode estar incorreto."/>
          <p:cNvPicPr/>
          <p:nvPr/>
        </p:nvPicPr>
        <p:blipFill>
          <a:blip r:embed="rId15"/>
          <a:stretch/>
        </p:blipFill>
        <p:spPr>
          <a:xfrm>
            <a:off x="10964520" y="358488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20" name="Imagem 2101" descr="Reflexo de luz&#10;&#10;O conteúdo gerado por IA pode estar incorreto."/>
          <p:cNvPicPr/>
          <p:nvPr/>
        </p:nvPicPr>
        <p:blipFill>
          <a:blip r:embed="rId16"/>
          <a:stretch/>
        </p:blipFill>
        <p:spPr>
          <a:xfrm>
            <a:off x="9774720" y="3584880"/>
            <a:ext cx="593640" cy="650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21" name="CaixaDeTexto 2103"/>
          <p:cNvSpPr/>
          <p:nvPr/>
        </p:nvSpPr>
        <p:spPr>
          <a:xfrm>
            <a:off x="8385120" y="4440600"/>
            <a:ext cx="965880" cy="52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pt-BR" sz="2800" strike="noStrike" u="none">
                <a:solidFill>
                  <a:srgbClr val="304a75"/>
                </a:solidFill>
                <a:effectLst/>
                <a:uFillTx/>
                <a:latin typeface="Aptos"/>
              </a:rPr>
              <a:t>...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323" name="Retângulo 42"/>
          <p:cNvSpPr/>
          <p:nvPr/>
        </p:nvSpPr>
        <p:spPr>
          <a:xfrm>
            <a:off x="725040" y="126828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Subamostragem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4" name="CaixaDeTexto 2"/>
          <p:cNvSpPr/>
          <p:nvPr/>
        </p:nvSpPr>
        <p:spPr>
          <a:xfrm>
            <a:off x="363960" y="144000"/>
            <a:ext cx="11634480" cy="107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200" strike="noStrike" u="non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b="1" lang="pt-BR" sz="3200" strike="noStrike" u="none">
                <a:solidFill>
                  <a:schemeClr val="dk1"/>
                </a:solidFill>
                <a:effectLst/>
                <a:uFillTx/>
                <a:latin typeface="Aptos"/>
                <a:ea typeface="Artifakt Element Black"/>
              </a:rPr>
              <a:t>Balanceamento 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25" name="Picture 6" descr=""/>
          <p:cNvPicPr/>
          <p:nvPr/>
        </p:nvPicPr>
        <p:blipFill>
          <a:blip r:embed="rId1"/>
          <a:stretch/>
        </p:blipFill>
        <p:spPr>
          <a:xfrm>
            <a:off x="630000" y="728640"/>
            <a:ext cx="10931040" cy="6044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327" name="Retângulo 39"/>
          <p:cNvSpPr/>
          <p:nvPr/>
        </p:nvSpPr>
        <p:spPr>
          <a:xfrm>
            <a:off x="0" y="1274400"/>
            <a:ext cx="72720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328" name="Retângulo 42"/>
          <p:cNvSpPr/>
          <p:nvPr/>
        </p:nvSpPr>
        <p:spPr>
          <a:xfrm>
            <a:off x="725040" y="126828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Sobreamostragem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9" name="CaixaDeTexto 2"/>
          <p:cNvSpPr/>
          <p:nvPr/>
        </p:nvSpPr>
        <p:spPr>
          <a:xfrm>
            <a:off x="363960" y="144000"/>
            <a:ext cx="11634480" cy="107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200" strike="noStrike" u="non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b="1" lang="pt-BR" sz="3200" strike="noStrike" u="none">
                <a:solidFill>
                  <a:schemeClr val="dk1"/>
                </a:solidFill>
                <a:effectLst/>
                <a:uFillTx/>
                <a:latin typeface="Aptos"/>
                <a:ea typeface="Artifakt Element Black"/>
              </a:rPr>
              <a:t>Balanceamento 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0" name="CaixaDeTexto 1"/>
          <p:cNvSpPr/>
          <p:nvPr/>
        </p:nvSpPr>
        <p:spPr>
          <a:xfrm>
            <a:off x="725040" y="1967400"/>
            <a:ext cx="10362960" cy="64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28600" indent="-2286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Aleatório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Data Augmentation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1" name="Retângulo 3"/>
          <p:cNvSpPr/>
          <p:nvPr/>
        </p:nvSpPr>
        <p:spPr>
          <a:xfrm>
            <a:off x="45792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332" name="Retângulo 7"/>
          <p:cNvSpPr/>
          <p:nvPr/>
        </p:nvSpPr>
        <p:spPr>
          <a:xfrm>
            <a:off x="598284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333" name="Retângulo 9"/>
          <p:cNvSpPr/>
          <p:nvPr/>
        </p:nvSpPr>
        <p:spPr>
          <a:xfrm>
            <a:off x="322056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334" name="Retângulo 10"/>
          <p:cNvSpPr/>
          <p:nvPr/>
        </p:nvSpPr>
        <p:spPr>
          <a:xfrm>
            <a:off x="941004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pic>
        <p:nvPicPr>
          <p:cNvPr id="335" name="Imagem 16" descr="Uma imagem contendo perto, mesa, vista, prato&#10;&#10;O conteúdo gerado por IA pode estar incorreto."/>
          <p:cNvPicPr/>
          <p:nvPr/>
        </p:nvPicPr>
        <p:blipFill>
          <a:blip r:embed="rId1"/>
          <a:stretch/>
        </p:blipFill>
        <p:spPr>
          <a:xfrm>
            <a:off x="2118240" y="3162600"/>
            <a:ext cx="593640" cy="566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36" name="Imagem 18" descr="Placa vermelha com letras brancas&#10;&#10;O conteúdo gerado por IA pode estar incorreto."/>
          <p:cNvPicPr/>
          <p:nvPr/>
        </p:nvPicPr>
        <p:blipFill>
          <a:blip r:embed="rId2"/>
          <a:stretch/>
        </p:blipFill>
        <p:spPr>
          <a:xfrm>
            <a:off x="551160" y="4854600"/>
            <a:ext cx="593640" cy="61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37" name="Imagem 20" descr="Placa de sinalização de trânsito&#10;&#10;O conteúdo gerado por IA pode estar incorreto."/>
          <p:cNvPicPr/>
          <p:nvPr/>
        </p:nvPicPr>
        <p:blipFill>
          <a:blip r:embed="rId3"/>
          <a:stretch/>
        </p:blipFill>
        <p:spPr>
          <a:xfrm>
            <a:off x="2120040" y="3985560"/>
            <a:ext cx="593640" cy="603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38" name="Imagem 22" descr="Placa vermelha com letras brancas&#10;&#10;O conteúdo gerado por IA pode estar incorreto."/>
          <p:cNvPicPr/>
          <p:nvPr/>
        </p:nvPicPr>
        <p:blipFill>
          <a:blip r:embed="rId4"/>
          <a:stretch/>
        </p:blipFill>
        <p:spPr>
          <a:xfrm>
            <a:off x="1352880" y="3954240"/>
            <a:ext cx="593640" cy="608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39" name="Imagem 24" descr="Placa de trânsito&#10;&#10;O conteúdo gerado por IA pode estar incorreto."/>
          <p:cNvPicPr/>
          <p:nvPr/>
        </p:nvPicPr>
        <p:blipFill>
          <a:blip r:embed="rId5"/>
          <a:stretch/>
        </p:blipFill>
        <p:spPr>
          <a:xfrm>
            <a:off x="1333440" y="4860000"/>
            <a:ext cx="593640" cy="599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0" name="Imagem 26" descr="Placa vermelha com letras brancas&#10;&#10;O conteúdo gerado por IA pode estar incorreto."/>
          <p:cNvPicPr/>
          <p:nvPr/>
        </p:nvPicPr>
        <p:blipFill>
          <a:blip r:embed="rId6"/>
          <a:stretch/>
        </p:blipFill>
        <p:spPr>
          <a:xfrm>
            <a:off x="2120040" y="4853520"/>
            <a:ext cx="593640" cy="604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1" name="Imagem 28" descr="Placa de sinalização de trânsito&#10;&#10;O conteúdo gerado por IA pode estar incorreto."/>
          <p:cNvPicPr/>
          <p:nvPr/>
        </p:nvPicPr>
        <p:blipFill>
          <a:blip r:embed="rId7"/>
          <a:stretch/>
        </p:blipFill>
        <p:spPr>
          <a:xfrm>
            <a:off x="551160" y="5677920"/>
            <a:ext cx="593640" cy="62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2" name="Imagem 30" descr="Placa de sinalização de trânsito&#10;&#10;O conteúdo gerado por IA pode estar incorreto."/>
          <p:cNvPicPr/>
          <p:nvPr/>
        </p:nvPicPr>
        <p:blipFill>
          <a:blip r:embed="rId8"/>
          <a:stretch/>
        </p:blipFill>
        <p:spPr>
          <a:xfrm>
            <a:off x="1380600" y="3148200"/>
            <a:ext cx="593640" cy="616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3" name="Imagem 32" descr="Placa vermelha com letras brancas&#10;&#10;O conteúdo gerado por IA pode estar incorreto."/>
          <p:cNvPicPr/>
          <p:nvPr/>
        </p:nvPicPr>
        <p:blipFill>
          <a:blip r:embed="rId9"/>
          <a:stretch/>
        </p:blipFill>
        <p:spPr>
          <a:xfrm>
            <a:off x="551160" y="3910680"/>
            <a:ext cx="593640" cy="61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4" name="Imagem 34" descr="Placa vermelha com letras brancas&#10;&#10;O conteúdo gerado por IA pode estar incorreto."/>
          <p:cNvPicPr/>
          <p:nvPr/>
        </p:nvPicPr>
        <p:blipFill>
          <a:blip r:embed="rId10"/>
          <a:stretch/>
        </p:blipFill>
        <p:spPr>
          <a:xfrm>
            <a:off x="575640" y="313776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5" name="Imagem 62" descr="Placa de sinalização de trânsito&#10;&#10;O conteúdo gerado por IA pode estar incorreto."/>
          <p:cNvPicPr/>
          <p:nvPr/>
        </p:nvPicPr>
        <p:blipFill>
          <a:blip r:embed="rId11"/>
          <a:stretch/>
        </p:blipFill>
        <p:spPr>
          <a:xfrm>
            <a:off x="3419640" y="4883040"/>
            <a:ext cx="593640" cy="547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6" name="Imagem 2048" descr="Placa de sinalização de trânsito&#10;&#10;O conteúdo gerado por IA pode estar incorreto."/>
          <p:cNvPicPr/>
          <p:nvPr/>
        </p:nvPicPr>
        <p:blipFill>
          <a:blip r:embed="rId12"/>
          <a:stretch/>
        </p:blipFill>
        <p:spPr>
          <a:xfrm>
            <a:off x="3408840" y="3181680"/>
            <a:ext cx="593640" cy="537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7" name="Imagem 2053" descr="Placa de sinalização de trânsito&#10;&#10;O conteúdo gerado por IA pode estar incorreto."/>
          <p:cNvPicPr/>
          <p:nvPr/>
        </p:nvPicPr>
        <p:blipFill>
          <a:blip r:embed="rId13"/>
          <a:stretch/>
        </p:blipFill>
        <p:spPr>
          <a:xfrm>
            <a:off x="4871520" y="3974400"/>
            <a:ext cx="593640" cy="552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8" name="Imagem 2055" descr="Desenho de uma árvore&#10;&#10;O conteúdo gerado por IA pode estar incorreto."/>
          <p:cNvPicPr/>
          <p:nvPr/>
        </p:nvPicPr>
        <p:blipFill>
          <a:blip r:embed="rId14"/>
          <a:stretch/>
        </p:blipFill>
        <p:spPr>
          <a:xfrm>
            <a:off x="3419640" y="3989160"/>
            <a:ext cx="593640" cy="547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9" name="Imagem 2059" descr="Placa de sinalização de trânsito&#10;&#10;O conteúdo gerado por IA pode estar incorreto."/>
          <p:cNvPicPr/>
          <p:nvPr/>
        </p:nvPicPr>
        <p:blipFill>
          <a:blip r:embed="rId15"/>
          <a:stretch/>
        </p:blipFill>
        <p:spPr>
          <a:xfrm>
            <a:off x="4919400" y="4853520"/>
            <a:ext cx="593640" cy="556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0" name="Imagem 2061" descr="Uma imagem contendo ao ar livre, homem, andando de, esqui&#10;&#10;O conteúdo gerado por IA pode estar incorreto."/>
          <p:cNvPicPr/>
          <p:nvPr/>
        </p:nvPicPr>
        <p:blipFill>
          <a:blip r:embed="rId16"/>
          <a:stretch/>
        </p:blipFill>
        <p:spPr>
          <a:xfrm>
            <a:off x="4172760" y="4933080"/>
            <a:ext cx="593640" cy="49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1" name="Imagem 2063" descr="Árvore de natal&#10;&#10;O conteúdo gerado por IA pode estar incorreto."/>
          <p:cNvPicPr/>
          <p:nvPr/>
        </p:nvPicPr>
        <p:blipFill>
          <a:blip r:embed="rId17"/>
          <a:stretch/>
        </p:blipFill>
        <p:spPr>
          <a:xfrm>
            <a:off x="4209480" y="3198240"/>
            <a:ext cx="593640" cy="563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2" name="Imagem 2067" descr="Placa de sinalização em um poste&#10;&#10;O conteúdo gerado por IA pode estar incorreto."/>
          <p:cNvPicPr/>
          <p:nvPr/>
        </p:nvPicPr>
        <p:blipFill>
          <a:blip r:embed="rId18"/>
          <a:stretch/>
        </p:blipFill>
        <p:spPr>
          <a:xfrm>
            <a:off x="4187520" y="3974400"/>
            <a:ext cx="593640" cy="523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3" name="Imagem 2079" descr="Placa de pare&#10;&#10;O conteúdo gerado por IA pode estar incorreto."/>
          <p:cNvPicPr/>
          <p:nvPr/>
        </p:nvPicPr>
        <p:blipFill>
          <a:blip r:embed="rId19"/>
          <a:stretch/>
        </p:blipFill>
        <p:spPr>
          <a:xfrm>
            <a:off x="7656480" y="322272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4" name="Imagem 2081" descr="Placa de pare&#10;&#10;O conteúdo gerado por IA pode estar incorreto."/>
          <p:cNvPicPr/>
          <p:nvPr/>
        </p:nvPicPr>
        <p:blipFill>
          <a:blip r:embed="rId20"/>
          <a:stretch/>
        </p:blipFill>
        <p:spPr>
          <a:xfrm>
            <a:off x="6876000" y="3230280"/>
            <a:ext cx="593640" cy="579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5" name="Imagem 2083" descr="Placa de sinalização de trânsito&#10;&#10;O conteúdo gerado por IA pode estar incorreto."/>
          <p:cNvPicPr/>
          <p:nvPr/>
        </p:nvPicPr>
        <p:blipFill>
          <a:blip r:embed="rId21"/>
          <a:stretch/>
        </p:blipFill>
        <p:spPr>
          <a:xfrm>
            <a:off x="7637760" y="3934440"/>
            <a:ext cx="593640" cy="58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6" name="Imagem 2085" descr="Placa de pare&#10;&#10;O conteúdo gerado por IA pode estar incorreto."/>
          <p:cNvPicPr/>
          <p:nvPr/>
        </p:nvPicPr>
        <p:blipFill>
          <a:blip r:embed="rId22"/>
          <a:stretch/>
        </p:blipFill>
        <p:spPr>
          <a:xfrm>
            <a:off x="6103440" y="3222720"/>
            <a:ext cx="593640" cy="590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7" name="Imagem 2087" descr="Placa de pare&#10;&#10;O conteúdo gerado por IA pode estar incorreto."/>
          <p:cNvPicPr/>
          <p:nvPr/>
        </p:nvPicPr>
        <p:blipFill>
          <a:blip r:embed="rId23"/>
          <a:stretch/>
        </p:blipFill>
        <p:spPr>
          <a:xfrm>
            <a:off x="6103440" y="3960720"/>
            <a:ext cx="593640" cy="580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8" name="Imagem 2089" descr="Placa de sinalização de trânsito&#10;&#10;O conteúdo gerado por IA pode estar incorreto."/>
          <p:cNvPicPr/>
          <p:nvPr/>
        </p:nvPicPr>
        <p:blipFill>
          <a:blip r:embed="rId24"/>
          <a:stretch/>
        </p:blipFill>
        <p:spPr>
          <a:xfrm>
            <a:off x="6883920" y="3950640"/>
            <a:ext cx="593640" cy="570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9" name="Imagem 2098" descr="Uma imagem contendo ao ar livre, perto, vista, pássaro&#10;&#10;O conteúdo gerado por IA pode estar incorreto."/>
          <p:cNvPicPr/>
          <p:nvPr/>
        </p:nvPicPr>
        <p:blipFill>
          <a:blip r:embed="rId25"/>
          <a:stretch/>
        </p:blipFill>
        <p:spPr>
          <a:xfrm>
            <a:off x="9622080" y="399528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60" name="Imagem 2099" descr="Placa azul com letras brancas&#10;&#10;O conteúdo gerado por IA pode estar incorreto."/>
          <p:cNvPicPr/>
          <p:nvPr/>
        </p:nvPicPr>
        <p:blipFill>
          <a:blip r:embed="rId26"/>
          <a:stretch/>
        </p:blipFill>
        <p:spPr>
          <a:xfrm>
            <a:off x="11139840" y="3251160"/>
            <a:ext cx="593640" cy="583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61" name="Imagem 2100" descr="Placa azul com letras brancas&#10;&#10;O conteúdo gerado por IA pode estar incorreto."/>
          <p:cNvPicPr/>
          <p:nvPr/>
        </p:nvPicPr>
        <p:blipFill>
          <a:blip r:embed="rId27"/>
          <a:stretch/>
        </p:blipFill>
        <p:spPr>
          <a:xfrm>
            <a:off x="10391040" y="325116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62" name="Imagem 2101" descr="Reflexo de luz&#10;&#10;O conteúdo gerado por IA pode estar incorreto."/>
          <p:cNvPicPr/>
          <p:nvPr/>
        </p:nvPicPr>
        <p:blipFill>
          <a:blip r:embed="rId28"/>
          <a:stretch/>
        </p:blipFill>
        <p:spPr>
          <a:xfrm>
            <a:off x="9642240" y="3222720"/>
            <a:ext cx="593640" cy="650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63" name="Imagem 2102" descr=""/>
          <p:cNvPicPr/>
          <p:nvPr/>
        </p:nvPicPr>
        <p:blipFill>
          <a:blip r:embed="rId29"/>
          <a:stretch/>
        </p:blipFill>
        <p:spPr>
          <a:xfrm>
            <a:off x="4960080" y="3207600"/>
            <a:ext cx="526680" cy="585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4" name="CaixaDeTexto 2103"/>
          <p:cNvSpPr/>
          <p:nvPr/>
        </p:nvSpPr>
        <p:spPr>
          <a:xfrm>
            <a:off x="8385120" y="4440600"/>
            <a:ext cx="965880" cy="52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pt-BR" sz="2800" strike="noStrike" u="none">
                <a:solidFill>
                  <a:srgbClr val="304a75"/>
                </a:solidFill>
                <a:effectLst/>
                <a:uFillTx/>
                <a:latin typeface="Aptos"/>
              </a:rPr>
              <a:t>...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65" name="Imagem 2104" descr=""/>
          <p:cNvPicPr/>
          <p:nvPr/>
        </p:nvPicPr>
        <p:blipFill>
          <a:blip r:embed="rId30"/>
          <a:stretch/>
        </p:blipFill>
        <p:spPr>
          <a:xfrm>
            <a:off x="1331640" y="568548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66" name="Imagem 2105" descr=""/>
          <p:cNvPicPr/>
          <p:nvPr/>
        </p:nvPicPr>
        <p:blipFill>
          <a:blip r:embed="rId31"/>
          <a:stretch/>
        </p:blipFill>
        <p:spPr>
          <a:xfrm>
            <a:off x="2131560" y="5663520"/>
            <a:ext cx="593640" cy="593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aixaDeTexto 7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200" strike="noStrike" u="non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b="1" lang="pt-BR" sz="3200" strike="noStrike" u="non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Problema e Motivação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71" name="Retângulo 39"/>
          <p:cNvSpPr/>
          <p:nvPr/>
        </p:nvSpPr>
        <p:spPr>
          <a:xfrm>
            <a:off x="0" y="127440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72" name="Retângulo 40"/>
          <p:cNvSpPr/>
          <p:nvPr/>
        </p:nvSpPr>
        <p:spPr>
          <a:xfrm>
            <a:off x="-2880" y="294624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73" name="Retângulo 41"/>
          <p:cNvSpPr/>
          <p:nvPr/>
        </p:nvSpPr>
        <p:spPr>
          <a:xfrm>
            <a:off x="-8640" y="468180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74" name="Retângulo 42"/>
          <p:cNvSpPr/>
          <p:nvPr/>
        </p:nvSpPr>
        <p:spPr>
          <a:xfrm>
            <a:off x="725040" y="126828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Norman Bel Geddes (1939)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1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Carros elétricos controlados por rádio, impulsionados por campos eletromagnéticos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" name="Retângulo 43"/>
          <p:cNvSpPr/>
          <p:nvPr/>
        </p:nvSpPr>
        <p:spPr>
          <a:xfrm>
            <a:off x="725040" y="294012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DARPA (2004) competição</a:t>
            </a:r>
            <a:endParaRPr b="1" lang="pt-BR" sz="1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1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Veículos autônomos premiação de 1 milhão de dólares, percorrer 228 km em até 10h</a:t>
            </a:r>
            <a:endParaRPr b="1" lang="pt-BR" sz="1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76" name="Retângulo 46"/>
          <p:cNvSpPr/>
          <p:nvPr/>
        </p:nvSpPr>
        <p:spPr>
          <a:xfrm>
            <a:off x="725040" y="467280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pt-BR" sz="13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DARPA (2007) competição – grupo seleto</a:t>
            </a:r>
            <a:endParaRPr b="1" lang="pt-BR" sz="13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1" lang="pt-BR" sz="13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Circuito de 90 km contendo diversos obstáculos, em rodovias</a:t>
            </a:r>
            <a:endParaRPr b="1" lang="pt-BR" sz="13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1" lang="pt-BR" sz="13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Demonstrar para as indústria o potencial</a:t>
            </a:r>
            <a:endParaRPr b="1" lang="pt-BR" sz="13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24D31C8-4B83-4565-9B45-E0E106A12FD0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368" name="Retângulo 39"/>
          <p:cNvSpPr/>
          <p:nvPr/>
        </p:nvSpPr>
        <p:spPr>
          <a:xfrm>
            <a:off x="0" y="1274400"/>
            <a:ext cx="72720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369" name="Retângulo 42"/>
          <p:cNvSpPr/>
          <p:nvPr/>
        </p:nvSpPr>
        <p:spPr>
          <a:xfrm>
            <a:off x="725040" y="126828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Sobreamostragem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0" name="CaixaDeTexto 2"/>
          <p:cNvSpPr/>
          <p:nvPr/>
        </p:nvSpPr>
        <p:spPr>
          <a:xfrm>
            <a:off x="363960" y="144000"/>
            <a:ext cx="11634480" cy="107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200" strike="noStrike" u="non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b="1" lang="pt-BR" sz="3200" strike="noStrike" u="none">
                <a:solidFill>
                  <a:schemeClr val="dk1"/>
                </a:solidFill>
                <a:effectLst/>
                <a:uFillTx/>
                <a:latin typeface="Aptos"/>
                <a:ea typeface="Artifakt Element Black"/>
              </a:rPr>
              <a:t>Balanceamento 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1" name="CaixaDeTexto 1"/>
          <p:cNvSpPr/>
          <p:nvPr/>
        </p:nvSpPr>
        <p:spPr>
          <a:xfrm>
            <a:off x="725040" y="1967400"/>
            <a:ext cx="10362960" cy="64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28600" indent="-2286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Aleatório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Data Augmentation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2" name="Retângulo 3"/>
          <p:cNvSpPr/>
          <p:nvPr/>
        </p:nvSpPr>
        <p:spPr>
          <a:xfrm>
            <a:off x="45792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373" name="Retângulo 7"/>
          <p:cNvSpPr/>
          <p:nvPr/>
        </p:nvSpPr>
        <p:spPr>
          <a:xfrm>
            <a:off x="598284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374" name="Retângulo 9"/>
          <p:cNvSpPr/>
          <p:nvPr/>
        </p:nvSpPr>
        <p:spPr>
          <a:xfrm>
            <a:off x="322056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375" name="Retângulo 10"/>
          <p:cNvSpPr/>
          <p:nvPr/>
        </p:nvSpPr>
        <p:spPr>
          <a:xfrm>
            <a:off x="941004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pic>
        <p:nvPicPr>
          <p:cNvPr id="376" name="Imagem 16" descr="Uma imagem contendo perto, mesa, vista, prato&#10;&#10;O conteúdo gerado por IA pode estar incorreto."/>
          <p:cNvPicPr/>
          <p:nvPr/>
        </p:nvPicPr>
        <p:blipFill>
          <a:blip r:embed="rId1"/>
          <a:stretch/>
        </p:blipFill>
        <p:spPr>
          <a:xfrm>
            <a:off x="2118240" y="3162600"/>
            <a:ext cx="593640" cy="566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77" name="Imagem 18" descr="Placa vermelha com letras brancas&#10;&#10;O conteúdo gerado por IA pode estar incorreto."/>
          <p:cNvPicPr/>
          <p:nvPr/>
        </p:nvPicPr>
        <p:blipFill>
          <a:blip r:embed="rId2"/>
          <a:stretch/>
        </p:blipFill>
        <p:spPr>
          <a:xfrm>
            <a:off x="551160" y="4854600"/>
            <a:ext cx="593640" cy="61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78" name="Imagem 20" descr="Placa de sinalização de trânsito&#10;&#10;O conteúdo gerado por IA pode estar incorreto."/>
          <p:cNvPicPr/>
          <p:nvPr/>
        </p:nvPicPr>
        <p:blipFill>
          <a:blip r:embed="rId3"/>
          <a:stretch/>
        </p:blipFill>
        <p:spPr>
          <a:xfrm>
            <a:off x="2120040" y="3985560"/>
            <a:ext cx="593640" cy="603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79" name="Imagem 22" descr="Placa vermelha com letras brancas&#10;&#10;O conteúdo gerado por IA pode estar incorreto."/>
          <p:cNvPicPr/>
          <p:nvPr/>
        </p:nvPicPr>
        <p:blipFill>
          <a:blip r:embed="rId4"/>
          <a:stretch/>
        </p:blipFill>
        <p:spPr>
          <a:xfrm>
            <a:off x="1352880" y="3954240"/>
            <a:ext cx="593640" cy="608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0" name="Imagem 24" descr="Placa de trânsito&#10;&#10;O conteúdo gerado por IA pode estar incorreto."/>
          <p:cNvPicPr/>
          <p:nvPr/>
        </p:nvPicPr>
        <p:blipFill>
          <a:blip r:embed="rId5"/>
          <a:stretch/>
        </p:blipFill>
        <p:spPr>
          <a:xfrm>
            <a:off x="1333440" y="4860000"/>
            <a:ext cx="593640" cy="599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1" name="Imagem 26" descr="Placa vermelha com letras brancas&#10;&#10;O conteúdo gerado por IA pode estar incorreto."/>
          <p:cNvPicPr/>
          <p:nvPr/>
        </p:nvPicPr>
        <p:blipFill>
          <a:blip r:embed="rId6"/>
          <a:stretch/>
        </p:blipFill>
        <p:spPr>
          <a:xfrm>
            <a:off x="2120040" y="4853520"/>
            <a:ext cx="593640" cy="604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2" name="Imagem 28" descr="Placa de sinalização de trânsito&#10;&#10;O conteúdo gerado por IA pode estar incorreto."/>
          <p:cNvPicPr/>
          <p:nvPr/>
        </p:nvPicPr>
        <p:blipFill>
          <a:blip r:embed="rId7"/>
          <a:stretch/>
        </p:blipFill>
        <p:spPr>
          <a:xfrm>
            <a:off x="551160" y="5677920"/>
            <a:ext cx="593640" cy="62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3" name="Imagem 30" descr="Placa de sinalização de trânsito&#10;&#10;O conteúdo gerado por IA pode estar incorreto."/>
          <p:cNvPicPr/>
          <p:nvPr/>
        </p:nvPicPr>
        <p:blipFill>
          <a:blip r:embed="rId8"/>
          <a:stretch/>
        </p:blipFill>
        <p:spPr>
          <a:xfrm>
            <a:off x="1380600" y="3148200"/>
            <a:ext cx="593640" cy="616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4" name="Imagem 32" descr="Placa vermelha com letras brancas&#10;&#10;O conteúdo gerado por IA pode estar incorreto."/>
          <p:cNvPicPr/>
          <p:nvPr/>
        </p:nvPicPr>
        <p:blipFill>
          <a:blip r:embed="rId9"/>
          <a:stretch/>
        </p:blipFill>
        <p:spPr>
          <a:xfrm>
            <a:off x="551160" y="3910680"/>
            <a:ext cx="593640" cy="61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5" name="Imagem 34" descr="Placa vermelha com letras brancas&#10;&#10;O conteúdo gerado por IA pode estar incorreto."/>
          <p:cNvPicPr/>
          <p:nvPr/>
        </p:nvPicPr>
        <p:blipFill>
          <a:blip r:embed="rId10"/>
          <a:stretch/>
        </p:blipFill>
        <p:spPr>
          <a:xfrm>
            <a:off x="575640" y="313776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6" name="Imagem 62" descr="Placa de sinalização de trânsito&#10;&#10;O conteúdo gerado por IA pode estar incorreto."/>
          <p:cNvPicPr/>
          <p:nvPr/>
        </p:nvPicPr>
        <p:blipFill>
          <a:blip r:embed="rId11"/>
          <a:stretch/>
        </p:blipFill>
        <p:spPr>
          <a:xfrm>
            <a:off x="3419640" y="4883040"/>
            <a:ext cx="593640" cy="547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7" name="Imagem 2048" descr="Placa de sinalização de trânsito&#10;&#10;O conteúdo gerado por IA pode estar incorreto."/>
          <p:cNvPicPr/>
          <p:nvPr/>
        </p:nvPicPr>
        <p:blipFill>
          <a:blip r:embed="rId12"/>
          <a:stretch/>
        </p:blipFill>
        <p:spPr>
          <a:xfrm>
            <a:off x="3408840" y="3181680"/>
            <a:ext cx="593640" cy="537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8" name="Imagem 2053" descr="Placa de sinalização de trânsito&#10;&#10;O conteúdo gerado por IA pode estar incorreto."/>
          <p:cNvPicPr/>
          <p:nvPr/>
        </p:nvPicPr>
        <p:blipFill>
          <a:blip r:embed="rId13"/>
          <a:stretch/>
        </p:blipFill>
        <p:spPr>
          <a:xfrm>
            <a:off x="4871520" y="3974400"/>
            <a:ext cx="593640" cy="552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9" name="Imagem 2055" descr="Desenho de uma árvore&#10;&#10;O conteúdo gerado por IA pode estar incorreto."/>
          <p:cNvPicPr/>
          <p:nvPr/>
        </p:nvPicPr>
        <p:blipFill>
          <a:blip r:embed="rId14"/>
          <a:stretch/>
        </p:blipFill>
        <p:spPr>
          <a:xfrm>
            <a:off x="3419640" y="3989160"/>
            <a:ext cx="593640" cy="547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90" name="Imagem 2059" descr="Placa de sinalização de trânsito&#10;&#10;O conteúdo gerado por IA pode estar incorreto."/>
          <p:cNvPicPr/>
          <p:nvPr/>
        </p:nvPicPr>
        <p:blipFill>
          <a:blip r:embed="rId15"/>
          <a:stretch/>
        </p:blipFill>
        <p:spPr>
          <a:xfrm>
            <a:off x="4919400" y="4853520"/>
            <a:ext cx="593640" cy="556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91" name="Imagem 2061" descr="Uma imagem contendo ao ar livre, homem, andando de, esqui&#10;&#10;O conteúdo gerado por IA pode estar incorreto."/>
          <p:cNvPicPr/>
          <p:nvPr/>
        </p:nvPicPr>
        <p:blipFill>
          <a:blip r:embed="rId16"/>
          <a:stretch/>
        </p:blipFill>
        <p:spPr>
          <a:xfrm>
            <a:off x="4172760" y="4933080"/>
            <a:ext cx="593640" cy="49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92" name="Imagem 2063" descr="Árvore de natal&#10;&#10;O conteúdo gerado por IA pode estar incorreto."/>
          <p:cNvPicPr/>
          <p:nvPr/>
        </p:nvPicPr>
        <p:blipFill>
          <a:blip r:embed="rId17"/>
          <a:stretch/>
        </p:blipFill>
        <p:spPr>
          <a:xfrm>
            <a:off x="4209480" y="3198240"/>
            <a:ext cx="593640" cy="563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93" name="Imagem 2067" descr="Placa de sinalização em um poste&#10;&#10;O conteúdo gerado por IA pode estar incorreto."/>
          <p:cNvPicPr/>
          <p:nvPr/>
        </p:nvPicPr>
        <p:blipFill>
          <a:blip r:embed="rId18"/>
          <a:stretch/>
        </p:blipFill>
        <p:spPr>
          <a:xfrm>
            <a:off x="4187520" y="3974400"/>
            <a:ext cx="593640" cy="523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94" name="Imagem 2079" descr="Placa de pare&#10;&#10;O conteúdo gerado por IA pode estar incorreto."/>
          <p:cNvPicPr/>
          <p:nvPr/>
        </p:nvPicPr>
        <p:blipFill>
          <a:blip r:embed="rId19"/>
          <a:stretch/>
        </p:blipFill>
        <p:spPr>
          <a:xfrm>
            <a:off x="7656480" y="322272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95" name="Imagem 2081" descr="Placa de pare&#10;&#10;O conteúdo gerado por IA pode estar incorreto."/>
          <p:cNvPicPr/>
          <p:nvPr/>
        </p:nvPicPr>
        <p:blipFill>
          <a:blip r:embed="rId20"/>
          <a:stretch/>
        </p:blipFill>
        <p:spPr>
          <a:xfrm>
            <a:off x="6876000" y="3230280"/>
            <a:ext cx="593640" cy="579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96" name="Imagem 2083" descr="Placa de sinalização de trânsito&#10;&#10;O conteúdo gerado por IA pode estar incorreto."/>
          <p:cNvPicPr/>
          <p:nvPr/>
        </p:nvPicPr>
        <p:blipFill>
          <a:blip r:embed="rId21"/>
          <a:stretch/>
        </p:blipFill>
        <p:spPr>
          <a:xfrm>
            <a:off x="7637760" y="3934440"/>
            <a:ext cx="593640" cy="58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97" name="Imagem 2085" descr="Placa de pare&#10;&#10;O conteúdo gerado por IA pode estar incorreto."/>
          <p:cNvPicPr/>
          <p:nvPr/>
        </p:nvPicPr>
        <p:blipFill>
          <a:blip r:embed="rId22"/>
          <a:stretch/>
        </p:blipFill>
        <p:spPr>
          <a:xfrm>
            <a:off x="6103440" y="3222720"/>
            <a:ext cx="593640" cy="590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98" name="Imagem 2087" descr="Placa de pare&#10;&#10;O conteúdo gerado por IA pode estar incorreto."/>
          <p:cNvPicPr/>
          <p:nvPr/>
        </p:nvPicPr>
        <p:blipFill>
          <a:blip r:embed="rId23"/>
          <a:stretch/>
        </p:blipFill>
        <p:spPr>
          <a:xfrm>
            <a:off x="6103440" y="3960720"/>
            <a:ext cx="593640" cy="580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99" name="Imagem 2089" descr="Placa de sinalização de trânsito&#10;&#10;O conteúdo gerado por IA pode estar incorreto."/>
          <p:cNvPicPr/>
          <p:nvPr/>
        </p:nvPicPr>
        <p:blipFill>
          <a:blip r:embed="rId24"/>
          <a:stretch/>
        </p:blipFill>
        <p:spPr>
          <a:xfrm>
            <a:off x="6883920" y="3950640"/>
            <a:ext cx="593640" cy="570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00" name="Imagem 2098" descr="Uma imagem contendo ao ar livre, perto, vista, pássaro&#10;&#10;O conteúdo gerado por IA pode estar incorreto."/>
          <p:cNvPicPr/>
          <p:nvPr/>
        </p:nvPicPr>
        <p:blipFill>
          <a:blip r:embed="rId25"/>
          <a:stretch/>
        </p:blipFill>
        <p:spPr>
          <a:xfrm>
            <a:off x="9622080" y="399528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01" name="Imagem 2099" descr="Placa azul com letras brancas&#10;&#10;O conteúdo gerado por IA pode estar incorreto."/>
          <p:cNvPicPr/>
          <p:nvPr/>
        </p:nvPicPr>
        <p:blipFill>
          <a:blip r:embed="rId26"/>
          <a:stretch/>
        </p:blipFill>
        <p:spPr>
          <a:xfrm>
            <a:off x="11139840" y="3251160"/>
            <a:ext cx="593640" cy="583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02" name="Imagem 2100" descr="Placa azul com letras brancas&#10;&#10;O conteúdo gerado por IA pode estar incorreto."/>
          <p:cNvPicPr/>
          <p:nvPr/>
        </p:nvPicPr>
        <p:blipFill>
          <a:blip r:embed="rId27"/>
          <a:stretch/>
        </p:blipFill>
        <p:spPr>
          <a:xfrm>
            <a:off x="10391040" y="325116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03" name="Imagem 2101" descr="Reflexo de luz&#10;&#10;O conteúdo gerado por IA pode estar incorreto."/>
          <p:cNvPicPr/>
          <p:nvPr/>
        </p:nvPicPr>
        <p:blipFill>
          <a:blip r:embed="rId28"/>
          <a:stretch/>
        </p:blipFill>
        <p:spPr>
          <a:xfrm>
            <a:off x="9642240" y="3222720"/>
            <a:ext cx="593640" cy="650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04" name="Imagem 2102" descr=""/>
          <p:cNvPicPr/>
          <p:nvPr/>
        </p:nvPicPr>
        <p:blipFill>
          <a:blip r:embed="rId29"/>
          <a:stretch/>
        </p:blipFill>
        <p:spPr>
          <a:xfrm>
            <a:off x="4960080" y="3207600"/>
            <a:ext cx="526680" cy="585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5" name="CaixaDeTexto 2103"/>
          <p:cNvSpPr/>
          <p:nvPr/>
        </p:nvSpPr>
        <p:spPr>
          <a:xfrm>
            <a:off x="8385120" y="4440600"/>
            <a:ext cx="965880" cy="52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pt-BR" sz="2800" strike="noStrike" u="none">
                <a:solidFill>
                  <a:srgbClr val="304a75"/>
                </a:solidFill>
                <a:effectLst/>
                <a:uFillTx/>
                <a:latin typeface="Aptos"/>
              </a:rPr>
              <a:t>...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06" name="Imagem 2104" descr=""/>
          <p:cNvPicPr/>
          <p:nvPr/>
        </p:nvPicPr>
        <p:blipFill>
          <a:blip r:embed="rId30"/>
          <a:stretch/>
        </p:blipFill>
        <p:spPr>
          <a:xfrm>
            <a:off x="1331640" y="568548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07" name="Imagem 2105" descr=""/>
          <p:cNvPicPr/>
          <p:nvPr/>
        </p:nvPicPr>
        <p:blipFill>
          <a:blip r:embed="rId31"/>
          <a:stretch/>
        </p:blipFill>
        <p:spPr>
          <a:xfrm>
            <a:off x="2131560" y="566352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8" name="Retângulo 4"/>
          <p:cNvSpPr/>
          <p:nvPr/>
        </p:nvSpPr>
        <p:spPr>
          <a:xfrm>
            <a:off x="3349080" y="309672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409" name="Retângulo 5"/>
          <p:cNvSpPr/>
          <p:nvPr/>
        </p:nvSpPr>
        <p:spPr>
          <a:xfrm>
            <a:off x="4150800" y="388584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410" name="Retângulo 6"/>
          <p:cNvSpPr/>
          <p:nvPr/>
        </p:nvSpPr>
        <p:spPr>
          <a:xfrm>
            <a:off x="4866840" y="477972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411" name="Retângulo 11"/>
          <p:cNvSpPr/>
          <p:nvPr/>
        </p:nvSpPr>
        <p:spPr>
          <a:xfrm>
            <a:off x="6049440" y="318852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412" name="Retângulo 12"/>
          <p:cNvSpPr/>
          <p:nvPr/>
        </p:nvSpPr>
        <p:spPr>
          <a:xfrm>
            <a:off x="6822360" y="316260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413" name="Retângulo 13"/>
          <p:cNvSpPr/>
          <p:nvPr/>
        </p:nvSpPr>
        <p:spPr>
          <a:xfrm>
            <a:off x="6830280" y="389340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414" name="Retângulo 14"/>
          <p:cNvSpPr/>
          <p:nvPr/>
        </p:nvSpPr>
        <p:spPr>
          <a:xfrm>
            <a:off x="7590240" y="388584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415" name="Retângulo 17"/>
          <p:cNvSpPr/>
          <p:nvPr/>
        </p:nvSpPr>
        <p:spPr>
          <a:xfrm>
            <a:off x="9596520" y="319464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416" name="Retângulo 19"/>
          <p:cNvSpPr/>
          <p:nvPr/>
        </p:nvSpPr>
        <p:spPr>
          <a:xfrm>
            <a:off x="10335240" y="318852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417" name="Retângulo 21"/>
          <p:cNvSpPr/>
          <p:nvPr/>
        </p:nvSpPr>
        <p:spPr>
          <a:xfrm>
            <a:off x="11088720" y="318852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418" name="Retângulo 23"/>
          <p:cNvSpPr/>
          <p:nvPr/>
        </p:nvSpPr>
        <p:spPr>
          <a:xfrm>
            <a:off x="9575280" y="393408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420" name="Retângulo 39"/>
          <p:cNvSpPr/>
          <p:nvPr/>
        </p:nvSpPr>
        <p:spPr>
          <a:xfrm>
            <a:off x="0" y="1274400"/>
            <a:ext cx="72720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421" name="Retângulo 42"/>
          <p:cNvSpPr/>
          <p:nvPr/>
        </p:nvSpPr>
        <p:spPr>
          <a:xfrm>
            <a:off x="725040" y="126828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Sobreamostragem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2" name="CaixaDeTexto 2"/>
          <p:cNvSpPr/>
          <p:nvPr/>
        </p:nvSpPr>
        <p:spPr>
          <a:xfrm>
            <a:off x="363960" y="144000"/>
            <a:ext cx="11634480" cy="107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200" strike="noStrike" u="non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b="1" lang="pt-BR" sz="3200" strike="noStrike" u="none">
                <a:solidFill>
                  <a:schemeClr val="dk1"/>
                </a:solidFill>
                <a:effectLst/>
                <a:uFillTx/>
                <a:latin typeface="Aptos"/>
                <a:ea typeface="Artifakt Element Black"/>
              </a:rPr>
              <a:t>Balanceamento 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3" name="CaixaDeTexto 1"/>
          <p:cNvSpPr/>
          <p:nvPr/>
        </p:nvSpPr>
        <p:spPr>
          <a:xfrm>
            <a:off x="725040" y="1967400"/>
            <a:ext cx="10362960" cy="64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28600" indent="-2286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Aleatório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Data Augmentation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4" name="Retângulo 3"/>
          <p:cNvSpPr/>
          <p:nvPr/>
        </p:nvSpPr>
        <p:spPr>
          <a:xfrm>
            <a:off x="45792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425" name="Retângulo 7"/>
          <p:cNvSpPr/>
          <p:nvPr/>
        </p:nvSpPr>
        <p:spPr>
          <a:xfrm>
            <a:off x="598284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426" name="Retângulo 9"/>
          <p:cNvSpPr/>
          <p:nvPr/>
        </p:nvSpPr>
        <p:spPr>
          <a:xfrm>
            <a:off x="322056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427" name="Retângulo 10"/>
          <p:cNvSpPr/>
          <p:nvPr/>
        </p:nvSpPr>
        <p:spPr>
          <a:xfrm>
            <a:off x="941004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pic>
        <p:nvPicPr>
          <p:cNvPr id="428" name="Imagem 16" descr="Uma imagem contendo perto, mesa, vista, prato&#10;&#10;O conteúdo gerado por IA pode estar incorreto."/>
          <p:cNvPicPr/>
          <p:nvPr/>
        </p:nvPicPr>
        <p:blipFill>
          <a:blip r:embed="rId1"/>
          <a:stretch/>
        </p:blipFill>
        <p:spPr>
          <a:xfrm>
            <a:off x="2118240" y="3162600"/>
            <a:ext cx="593640" cy="566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29" name="Imagem 18" descr="Placa vermelha com letras brancas&#10;&#10;O conteúdo gerado por IA pode estar incorreto."/>
          <p:cNvPicPr/>
          <p:nvPr/>
        </p:nvPicPr>
        <p:blipFill>
          <a:blip r:embed="rId2"/>
          <a:stretch/>
        </p:blipFill>
        <p:spPr>
          <a:xfrm>
            <a:off x="551160" y="4854600"/>
            <a:ext cx="593640" cy="61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0" name="Imagem 20" descr="Placa de sinalização de trânsito&#10;&#10;O conteúdo gerado por IA pode estar incorreto."/>
          <p:cNvPicPr/>
          <p:nvPr/>
        </p:nvPicPr>
        <p:blipFill>
          <a:blip r:embed="rId3"/>
          <a:stretch/>
        </p:blipFill>
        <p:spPr>
          <a:xfrm>
            <a:off x="2120040" y="3985560"/>
            <a:ext cx="593640" cy="603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1" name="Imagem 22" descr="Placa vermelha com letras brancas&#10;&#10;O conteúdo gerado por IA pode estar incorreto."/>
          <p:cNvPicPr/>
          <p:nvPr/>
        </p:nvPicPr>
        <p:blipFill>
          <a:blip r:embed="rId4"/>
          <a:stretch/>
        </p:blipFill>
        <p:spPr>
          <a:xfrm>
            <a:off x="1352880" y="3954240"/>
            <a:ext cx="593640" cy="608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2" name="Imagem 24" descr="Placa de trânsito&#10;&#10;O conteúdo gerado por IA pode estar incorreto."/>
          <p:cNvPicPr/>
          <p:nvPr/>
        </p:nvPicPr>
        <p:blipFill>
          <a:blip r:embed="rId5"/>
          <a:stretch/>
        </p:blipFill>
        <p:spPr>
          <a:xfrm>
            <a:off x="1333440" y="4860000"/>
            <a:ext cx="593640" cy="599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3" name="Imagem 26" descr="Placa vermelha com letras brancas&#10;&#10;O conteúdo gerado por IA pode estar incorreto."/>
          <p:cNvPicPr/>
          <p:nvPr/>
        </p:nvPicPr>
        <p:blipFill>
          <a:blip r:embed="rId6"/>
          <a:stretch/>
        </p:blipFill>
        <p:spPr>
          <a:xfrm>
            <a:off x="2120040" y="4853520"/>
            <a:ext cx="593640" cy="604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4" name="Imagem 28" descr="Placa de sinalização de trânsito&#10;&#10;O conteúdo gerado por IA pode estar incorreto."/>
          <p:cNvPicPr/>
          <p:nvPr/>
        </p:nvPicPr>
        <p:blipFill>
          <a:blip r:embed="rId7"/>
          <a:stretch/>
        </p:blipFill>
        <p:spPr>
          <a:xfrm>
            <a:off x="551160" y="5677920"/>
            <a:ext cx="593640" cy="62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5" name="Imagem 30" descr="Placa de sinalização de trânsito&#10;&#10;O conteúdo gerado por IA pode estar incorreto."/>
          <p:cNvPicPr/>
          <p:nvPr/>
        </p:nvPicPr>
        <p:blipFill>
          <a:blip r:embed="rId8"/>
          <a:stretch/>
        </p:blipFill>
        <p:spPr>
          <a:xfrm>
            <a:off x="1380600" y="3148200"/>
            <a:ext cx="593640" cy="616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6" name="Imagem 32" descr="Placa vermelha com letras brancas&#10;&#10;O conteúdo gerado por IA pode estar incorreto."/>
          <p:cNvPicPr/>
          <p:nvPr/>
        </p:nvPicPr>
        <p:blipFill>
          <a:blip r:embed="rId9"/>
          <a:stretch/>
        </p:blipFill>
        <p:spPr>
          <a:xfrm>
            <a:off x="551160" y="3910680"/>
            <a:ext cx="593640" cy="61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7" name="Imagem 34" descr="Placa vermelha com letras brancas&#10;&#10;O conteúdo gerado por IA pode estar incorreto."/>
          <p:cNvPicPr/>
          <p:nvPr/>
        </p:nvPicPr>
        <p:blipFill>
          <a:blip r:embed="rId10"/>
          <a:stretch/>
        </p:blipFill>
        <p:spPr>
          <a:xfrm>
            <a:off x="575640" y="313776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8" name="Imagem 62" descr="Placa de sinalização de trânsito&#10;&#10;O conteúdo gerado por IA pode estar incorreto."/>
          <p:cNvPicPr/>
          <p:nvPr/>
        </p:nvPicPr>
        <p:blipFill>
          <a:blip r:embed="rId11"/>
          <a:stretch/>
        </p:blipFill>
        <p:spPr>
          <a:xfrm>
            <a:off x="3419640" y="4883040"/>
            <a:ext cx="593640" cy="547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9" name="Imagem 2048" descr="Placa de sinalização de trânsito&#10;&#10;O conteúdo gerado por IA pode estar incorreto."/>
          <p:cNvPicPr/>
          <p:nvPr/>
        </p:nvPicPr>
        <p:blipFill>
          <a:blip r:embed="rId12"/>
          <a:stretch/>
        </p:blipFill>
        <p:spPr>
          <a:xfrm>
            <a:off x="3408840" y="3181680"/>
            <a:ext cx="593640" cy="537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0" name="Imagem 2053" descr="Placa de sinalização de trânsito&#10;&#10;O conteúdo gerado por IA pode estar incorreto."/>
          <p:cNvPicPr/>
          <p:nvPr/>
        </p:nvPicPr>
        <p:blipFill>
          <a:blip r:embed="rId13"/>
          <a:stretch/>
        </p:blipFill>
        <p:spPr>
          <a:xfrm>
            <a:off x="4871520" y="3974400"/>
            <a:ext cx="593640" cy="552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1" name="Imagem 2055" descr="Desenho de uma árvore&#10;&#10;O conteúdo gerado por IA pode estar incorreto."/>
          <p:cNvPicPr/>
          <p:nvPr/>
        </p:nvPicPr>
        <p:blipFill>
          <a:blip r:embed="rId14"/>
          <a:stretch/>
        </p:blipFill>
        <p:spPr>
          <a:xfrm>
            <a:off x="3419640" y="3989160"/>
            <a:ext cx="593640" cy="547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2" name="Imagem 2059" descr="Placa de sinalização de trânsito&#10;&#10;O conteúdo gerado por IA pode estar incorreto."/>
          <p:cNvPicPr/>
          <p:nvPr/>
        </p:nvPicPr>
        <p:blipFill>
          <a:blip r:embed="rId15"/>
          <a:stretch/>
        </p:blipFill>
        <p:spPr>
          <a:xfrm>
            <a:off x="4919400" y="4853520"/>
            <a:ext cx="593640" cy="556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3" name="Imagem 2061" descr="Uma imagem contendo ao ar livre, homem, andando de, esqui&#10;&#10;O conteúdo gerado por IA pode estar incorreto."/>
          <p:cNvPicPr/>
          <p:nvPr/>
        </p:nvPicPr>
        <p:blipFill>
          <a:blip r:embed="rId16"/>
          <a:stretch/>
        </p:blipFill>
        <p:spPr>
          <a:xfrm>
            <a:off x="4172760" y="4933080"/>
            <a:ext cx="593640" cy="49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4" name="Imagem 2063" descr="Árvore de natal&#10;&#10;O conteúdo gerado por IA pode estar incorreto."/>
          <p:cNvPicPr/>
          <p:nvPr/>
        </p:nvPicPr>
        <p:blipFill>
          <a:blip r:embed="rId17"/>
          <a:stretch/>
        </p:blipFill>
        <p:spPr>
          <a:xfrm>
            <a:off x="4209480" y="3198240"/>
            <a:ext cx="593640" cy="563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5" name="Imagem 2067" descr="Placa de sinalização em um poste&#10;&#10;O conteúdo gerado por IA pode estar incorreto."/>
          <p:cNvPicPr/>
          <p:nvPr/>
        </p:nvPicPr>
        <p:blipFill>
          <a:blip r:embed="rId18"/>
          <a:stretch/>
        </p:blipFill>
        <p:spPr>
          <a:xfrm>
            <a:off x="4187520" y="3974400"/>
            <a:ext cx="593640" cy="523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6" name="Imagem 2079" descr="Placa de pare&#10;&#10;O conteúdo gerado por IA pode estar incorreto."/>
          <p:cNvPicPr/>
          <p:nvPr/>
        </p:nvPicPr>
        <p:blipFill>
          <a:blip r:embed="rId19"/>
          <a:stretch/>
        </p:blipFill>
        <p:spPr>
          <a:xfrm>
            <a:off x="7656480" y="322272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7" name="Imagem 2081" descr="Placa de pare&#10;&#10;O conteúdo gerado por IA pode estar incorreto."/>
          <p:cNvPicPr/>
          <p:nvPr/>
        </p:nvPicPr>
        <p:blipFill>
          <a:blip r:embed="rId20"/>
          <a:stretch/>
        </p:blipFill>
        <p:spPr>
          <a:xfrm>
            <a:off x="6876000" y="3230280"/>
            <a:ext cx="593640" cy="579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8" name="Imagem 2083" descr="Placa de sinalização de trânsito&#10;&#10;O conteúdo gerado por IA pode estar incorreto."/>
          <p:cNvPicPr/>
          <p:nvPr/>
        </p:nvPicPr>
        <p:blipFill>
          <a:blip r:embed="rId21"/>
          <a:stretch/>
        </p:blipFill>
        <p:spPr>
          <a:xfrm>
            <a:off x="7637760" y="3934440"/>
            <a:ext cx="593640" cy="58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9" name="Imagem 2085" descr="Placa de pare&#10;&#10;O conteúdo gerado por IA pode estar incorreto."/>
          <p:cNvPicPr/>
          <p:nvPr/>
        </p:nvPicPr>
        <p:blipFill>
          <a:blip r:embed="rId22"/>
          <a:stretch/>
        </p:blipFill>
        <p:spPr>
          <a:xfrm>
            <a:off x="6103440" y="3222720"/>
            <a:ext cx="593640" cy="590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0" name="Imagem 2087" descr="Placa de pare&#10;&#10;O conteúdo gerado por IA pode estar incorreto."/>
          <p:cNvPicPr/>
          <p:nvPr/>
        </p:nvPicPr>
        <p:blipFill>
          <a:blip r:embed="rId23"/>
          <a:stretch/>
        </p:blipFill>
        <p:spPr>
          <a:xfrm>
            <a:off x="6103440" y="3960720"/>
            <a:ext cx="593640" cy="580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1" name="Imagem 2089" descr="Placa de sinalização de trânsito&#10;&#10;O conteúdo gerado por IA pode estar incorreto."/>
          <p:cNvPicPr/>
          <p:nvPr/>
        </p:nvPicPr>
        <p:blipFill>
          <a:blip r:embed="rId24"/>
          <a:stretch/>
        </p:blipFill>
        <p:spPr>
          <a:xfrm>
            <a:off x="6883920" y="3950640"/>
            <a:ext cx="593640" cy="570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2" name="Imagem 2098" descr="Uma imagem contendo ao ar livre, perto, vista, pássaro&#10;&#10;O conteúdo gerado por IA pode estar incorreto."/>
          <p:cNvPicPr/>
          <p:nvPr/>
        </p:nvPicPr>
        <p:blipFill>
          <a:blip r:embed="rId25"/>
          <a:stretch/>
        </p:blipFill>
        <p:spPr>
          <a:xfrm>
            <a:off x="9622080" y="399528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3" name="Imagem 2099" descr="Placa azul com letras brancas&#10;&#10;O conteúdo gerado por IA pode estar incorreto."/>
          <p:cNvPicPr/>
          <p:nvPr/>
        </p:nvPicPr>
        <p:blipFill>
          <a:blip r:embed="rId26"/>
          <a:stretch/>
        </p:blipFill>
        <p:spPr>
          <a:xfrm>
            <a:off x="11139840" y="3251160"/>
            <a:ext cx="593640" cy="583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4" name="Imagem 2100" descr="Placa azul com letras brancas&#10;&#10;O conteúdo gerado por IA pode estar incorreto."/>
          <p:cNvPicPr/>
          <p:nvPr/>
        </p:nvPicPr>
        <p:blipFill>
          <a:blip r:embed="rId27"/>
          <a:stretch/>
        </p:blipFill>
        <p:spPr>
          <a:xfrm>
            <a:off x="10391040" y="325116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5" name="Imagem 2101" descr="Reflexo de luz&#10;&#10;O conteúdo gerado por IA pode estar incorreto."/>
          <p:cNvPicPr/>
          <p:nvPr/>
        </p:nvPicPr>
        <p:blipFill>
          <a:blip r:embed="rId28"/>
          <a:stretch/>
        </p:blipFill>
        <p:spPr>
          <a:xfrm>
            <a:off x="9642240" y="3222720"/>
            <a:ext cx="593640" cy="650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6" name="Imagem 2102" descr=""/>
          <p:cNvPicPr/>
          <p:nvPr/>
        </p:nvPicPr>
        <p:blipFill>
          <a:blip r:embed="rId29"/>
          <a:stretch/>
        </p:blipFill>
        <p:spPr>
          <a:xfrm>
            <a:off x="4960080" y="3207600"/>
            <a:ext cx="526680" cy="585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57" name="CaixaDeTexto 2103"/>
          <p:cNvSpPr/>
          <p:nvPr/>
        </p:nvSpPr>
        <p:spPr>
          <a:xfrm>
            <a:off x="8385120" y="4440600"/>
            <a:ext cx="965880" cy="52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pt-BR" sz="2800" strike="noStrike" u="none">
                <a:solidFill>
                  <a:srgbClr val="304a75"/>
                </a:solidFill>
                <a:effectLst/>
                <a:uFillTx/>
                <a:latin typeface="Aptos"/>
              </a:rPr>
              <a:t>...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58" name="Imagem 2104" descr=""/>
          <p:cNvPicPr/>
          <p:nvPr/>
        </p:nvPicPr>
        <p:blipFill>
          <a:blip r:embed="rId30"/>
          <a:stretch/>
        </p:blipFill>
        <p:spPr>
          <a:xfrm>
            <a:off x="1331640" y="568548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9" name="Imagem 2105" descr=""/>
          <p:cNvPicPr/>
          <p:nvPr/>
        </p:nvPicPr>
        <p:blipFill>
          <a:blip r:embed="rId31"/>
          <a:stretch/>
        </p:blipFill>
        <p:spPr>
          <a:xfrm>
            <a:off x="2131560" y="566352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0" name="Imagem 15" descr="Placa de sinalização de trânsito&#10;&#10;O conteúdo gerado por IA pode estar incorreto."/>
          <p:cNvPicPr/>
          <p:nvPr/>
        </p:nvPicPr>
        <p:blipFill>
          <a:blip r:embed="rId32"/>
          <a:stretch/>
        </p:blipFill>
        <p:spPr>
          <a:xfrm>
            <a:off x="3408840" y="5663520"/>
            <a:ext cx="593640" cy="537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1" name="Imagem 25" descr="Placa de sinalização de trânsito&#10;&#10;O conteúdo gerado por IA pode estar incorreto."/>
          <p:cNvPicPr/>
          <p:nvPr/>
        </p:nvPicPr>
        <p:blipFill>
          <a:blip r:embed="rId33"/>
          <a:stretch/>
        </p:blipFill>
        <p:spPr>
          <a:xfrm>
            <a:off x="4893120" y="5668560"/>
            <a:ext cx="593640" cy="556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2" name="Imagem 27" descr="Placa de sinalização em um poste&#10;&#10;O conteúdo gerado por IA pode estar incorreto."/>
          <p:cNvPicPr/>
          <p:nvPr/>
        </p:nvPicPr>
        <p:blipFill>
          <a:blip r:embed="rId34"/>
          <a:stretch/>
        </p:blipFill>
        <p:spPr>
          <a:xfrm>
            <a:off x="4150800" y="5663520"/>
            <a:ext cx="593640" cy="523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3" name="Imagem 38" descr="Placa de pare&#10;&#10;O conteúdo gerado por IA pode estar incorreto."/>
          <p:cNvPicPr/>
          <p:nvPr/>
        </p:nvPicPr>
        <p:blipFill>
          <a:blip r:embed="rId35"/>
          <a:stretch/>
        </p:blipFill>
        <p:spPr>
          <a:xfrm>
            <a:off x="6920640" y="4738320"/>
            <a:ext cx="593640" cy="579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4" name="Imagem 40" descr="Placa de sinalização de trânsito&#10;&#10;O conteúdo gerado por IA pode estar incorreto."/>
          <p:cNvPicPr/>
          <p:nvPr/>
        </p:nvPicPr>
        <p:blipFill>
          <a:blip r:embed="rId36"/>
          <a:stretch/>
        </p:blipFill>
        <p:spPr>
          <a:xfrm>
            <a:off x="7682400" y="5442480"/>
            <a:ext cx="593640" cy="58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5" name="Imagem 41" descr="Placa de pare&#10;&#10;O conteúdo gerado por IA pode estar incorreto."/>
          <p:cNvPicPr/>
          <p:nvPr/>
        </p:nvPicPr>
        <p:blipFill>
          <a:blip r:embed="rId37"/>
          <a:stretch/>
        </p:blipFill>
        <p:spPr>
          <a:xfrm>
            <a:off x="6148080" y="4730760"/>
            <a:ext cx="593640" cy="590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6" name="Imagem 43" descr="Placa de sinalização de trânsito&#10;&#10;O conteúdo gerado por IA pode estar incorreto."/>
          <p:cNvPicPr/>
          <p:nvPr/>
        </p:nvPicPr>
        <p:blipFill>
          <a:blip r:embed="rId38"/>
          <a:stretch/>
        </p:blipFill>
        <p:spPr>
          <a:xfrm>
            <a:off x="6928560" y="5458680"/>
            <a:ext cx="593640" cy="570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7" name="Imagem 44" descr="Placa de pare&#10;&#10;O conteúdo gerado por IA pode estar incorreto."/>
          <p:cNvPicPr/>
          <p:nvPr/>
        </p:nvPicPr>
        <p:blipFill>
          <a:blip r:embed="rId39"/>
          <a:stretch/>
        </p:blipFill>
        <p:spPr>
          <a:xfrm>
            <a:off x="6158520" y="5465520"/>
            <a:ext cx="593640" cy="590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8" name="Imagem 45" descr="Placa de sinalização de trânsito&#10;&#10;O conteúdo gerado por IA pode estar incorreto."/>
          <p:cNvPicPr/>
          <p:nvPr/>
        </p:nvPicPr>
        <p:blipFill>
          <a:blip r:embed="rId40"/>
          <a:stretch/>
        </p:blipFill>
        <p:spPr>
          <a:xfrm>
            <a:off x="7656480" y="4730760"/>
            <a:ext cx="593640" cy="570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9" name="Imagem 46" descr="Uma imagem contendo ao ar livre, perto, vista, pássaro&#10;&#10;O conteúdo gerado por IA pode estar incorreto."/>
          <p:cNvPicPr/>
          <p:nvPr/>
        </p:nvPicPr>
        <p:blipFill>
          <a:blip r:embed="rId41"/>
          <a:stretch/>
        </p:blipFill>
        <p:spPr>
          <a:xfrm>
            <a:off x="9555120" y="550224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0" name="Imagem 47" descr="Placa azul com letras brancas&#10;&#10;O conteúdo gerado por IA pode estar incorreto."/>
          <p:cNvPicPr/>
          <p:nvPr/>
        </p:nvPicPr>
        <p:blipFill>
          <a:blip r:embed="rId42"/>
          <a:stretch/>
        </p:blipFill>
        <p:spPr>
          <a:xfrm>
            <a:off x="11072880" y="4758120"/>
            <a:ext cx="593640" cy="583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1" name="Imagem 48" descr="Placa azul com letras brancas&#10;&#10;O conteúdo gerado por IA pode estar incorreto."/>
          <p:cNvPicPr/>
          <p:nvPr/>
        </p:nvPicPr>
        <p:blipFill>
          <a:blip r:embed="rId43"/>
          <a:stretch/>
        </p:blipFill>
        <p:spPr>
          <a:xfrm>
            <a:off x="10324080" y="475812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2" name="Imagem 49" descr="Reflexo de luz&#10;&#10;O conteúdo gerado por IA pode estar incorreto."/>
          <p:cNvPicPr/>
          <p:nvPr/>
        </p:nvPicPr>
        <p:blipFill>
          <a:blip r:embed="rId44"/>
          <a:stretch/>
        </p:blipFill>
        <p:spPr>
          <a:xfrm>
            <a:off x="9575280" y="4729320"/>
            <a:ext cx="593640" cy="650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3" name="Imagem 50" descr="Uma imagem contendo ao ar livre, perto, vista, pássaro&#10;&#10;O conteúdo gerado por IA pode estar incorreto."/>
          <p:cNvPicPr/>
          <p:nvPr/>
        </p:nvPicPr>
        <p:blipFill>
          <a:blip r:embed="rId45"/>
          <a:stretch/>
        </p:blipFill>
        <p:spPr>
          <a:xfrm>
            <a:off x="11072880" y="553896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4" name="Imagem 51" descr="Placa azul com letras brancas&#10;&#10;O conteúdo gerado por IA pode estar incorreto."/>
          <p:cNvPicPr/>
          <p:nvPr/>
        </p:nvPicPr>
        <p:blipFill>
          <a:blip r:embed="rId46"/>
          <a:stretch/>
        </p:blipFill>
        <p:spPr>
          <a:xfrm>
            <a:off x="10399680" y="3986640"/>
            <a:ext cx="593640" cy="583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5" name="Imagem 52" descr="Placa azul com letras brancas&#10;&#10;O conteúdo gerado por IA pode estar incorreto."/>
          <p:cNvPicPr/>
          <p:nvPr/>
        </p:nvPicPr>
        <p:blipFill>
          <a:blip r:embed="rId47"/>
          <a:stretch/>
        </p:blipFill>
        <p:spPr>
          <a:xfrm>
            <a:off x="10367640" y="553896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6" name="Imagem 53" descr="Reflexo de luz&#10;&#10;O conteúdo gerado por IA pode estar incorreto."/>
          <p:cNvPicPr/>
          <p:nvPr/>
        </p:nvPicPr>
        <p:blipFill>
          <a:blip r:embed="rId48"/>
          <a:stretch/>
        </p:blipFill>
        <p:spPr>
          <a:xfrm>
            <a:off x="11106000" y="3950640"/>
            <a:ext cx="593640" cy="650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478" name="Retângulo 42"/>
          <p:cNvSpPr/>
          <p:nvPr/>
        </p:nvSpPr>
        <p:spPr>
          <a:xfrm>
            <a:off x="725040" y="126828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Subamostragem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9" name="CaixaDeTexto 2"/>
          <p:cNvSpPr/>
          <p:nvPr/>
        </p:nvSpPr>
        <p:spPr>
          <a:xfrm>
            <a:off x="363960" y="144000"/>
            <a:ext cx="11634480" cy="107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200" strike="noStrike" u="non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b="1" lang="pt-BR" sz="3200" strike="noStrike" u="none">
                <a:solidFill>
                  <a:schemeClr val="dk1"/>
                </a:solidFill>
                <a:effectLst/>
                <a:uFillTx/>
                <a:latin typeface="Aptos"/>
                <a:ea typeface="Artifakt Element Black"/>
              </a:rPr>
              <a:t>Balanceamento 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80" name="Picture 6" descr=""/>
          <p:cNvPicPr/>
          <p:nvPr/>
        </p:nvPicPr>
        <p:blipFill>
          <a:blip r:embed="rId1"/>
          <a:stretch/>
        </p:blipFill>
        <p:spPr>
          <a:xfrm>
            <a:off x="630000" y="728640"/>
            <a:ext cx="10931040" cy="6044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482" name="Retângulo 39"/>
          <p:cNvSpPr/>
          <p:nvPr/>
        </p:nvSpPr>
        <p:spPr>
          <a:xfrm>
            <a:off x="0" y="1274400"/>
            <a:ext cx="72720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483" name="Retângulo 42"/>
          <p:cNvSpPr/>
          <p:nvPr/>
        </p:nvSpPr>
        <p:spPr>
          <a:xfrm>
            <a:off x="725040" y="126828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Sobreamostragem + Subamostragem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4" name="CaixaDeTexto 2"/>
          <p:cNvSpPr/>
          <p:nvPr/>
        </p:nvSpPr>
        <p:spPr>
          <a:xfrm>
            <a:off x="363960" y="144000"/>
            <a:ext cx="11634480" cy="107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200" strike="noStrike" u="non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b="1" lang="pt-BR" sz="3200" strike="noStrike" u="none">
                <a:solidFill>
                  <a:schemeClr val="dk1"/>
                </a:solidFill>
                <a:effectLst/>
                <a:uFillTx/>
                <a:latin typeface="Aptos"/>
                <a:ea typeface="Artifakt Element Black"/>
              </a:rPr>
              <a:t>Balanceamento 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5" name="CaixaDeTexto 1"/>
          <p:cNvSpPr/>
          <p:nvPr/>
        </p:nvSpPr>
        <p:spPr>
          <a:xfrm>
            <a:off x="725040" y="1967400"/>
            <a:ext cx="10362960" cy="36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28600" indent="-2286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Mediana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6" name="Retângulo 2064"/>
          <p:cNvSpPr/>
          <p:nvPr/>
        </p:nvSpPr>
        <p:spPr>
          <a:xfrm>
            <a:off x="45792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487" name="Retângulo 2065"/>
          <p:cNvSpPr/>
          <p:nvPr/>
        </p:nvSpPr>
        <p:spPr>
          <a:xfrm>
            <a:off x="598284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488" name="Retângulo 2066"/>
          <p:cNvSpPr/>
          <p:nvPr/>
        </p:nvSpPr>
        <p:spPr>
          <a:xfrm>
            <a:off x="322056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489" name="Retângulo 2068"/>
          <p:cNvSpPr/>
          <p:nvPr/>
        </p:nvSpPr>
        <p:spPr>
          <a:xfrm>
            <a:off x="941004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pic>
        <p:nvPicPr>
          <p:cNvPr id="490" name="Imagem 2069" descr="Uma imagem contendo perto, mesa, vista, prato&#10;&#10;O conteúdo gerado por IA pode estar incorreto."/>
          <p:cNvPicPr/>
          <p:nvPr/>
        </p:nvPicPr>
        <p:blipFill>
          <a:blip r:embed="rId1"/>
          <a:stretch/>
        </p:blipFill>
        <p:spPr>
          <a:xfrm>
            <a:off x="2118240" y="3162600"/>
            <a:ext cx="593640" cy="566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1" name="Imagem 2070" descr="Placa vermelha com letras brancas&#10;&#10;O conteúdo gerado por IA pode estar incorreto."/>
          <p:cNvPicPr/>
          <p:nvPr/>
        </p:nvPicPr>
        <p:blipFill>
          <a:blip r:embed="rId2"/>
          <a:stretch/>
        </p:blipFill>
        <p:spPr>
          <a:xfrm>
            <a:off x="551160" y="4854600"/>
            <a:ext cx="593640" cy="61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2" name="Imagem 2071" descr="Placa de sinalização de trânsito&#10;&#10;O conteúdo gerado por IA pode estar incorreto."/>
          <p:cNvPicPr/>
          <p:nvPr/>
        </p:nvPicPr>
        <p:blipFill>
          <a:blip r:embed="rId3"/>
          <a:stretch/>
        </p:blipFill>
        <p:spPr>
          <a:xfrm>
            <a:off x="2120040" y="3985560"/>
            <a:ext cx="593640" cy="603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3" name="Imagem 2072" descr="Placa vermelha com letras brancas&#10;&#10;O conteúdo gerado por IA pode estar incorreto."/>
          <p:cNvPicPr/>
          <p:nvPr/>
        </p:nvPicPr>
        <p:blipFill>
          <a:blip r:embed="rId4"/>
          <a:stretch/>
        </p:blipFill>
        <p:spPr>
          <a:xfrm>
            <a:off x="1352880" y="3954240"/>
            <a:ext cx="593640" cy="608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4" name="Imagem 2073" descr="Placa de trânsito&#10;&#10;O conteúdo gerado por IA pode estar incorreto."/>
          <p:cNvPicPr/>
          <p:nvPr/>
        </p:nvPicPr>
        <p:blipFill>
          <a:blip r:embed="rId5"/>
          <a:stretch/>
        </p:blipFill>
        <p:spPr>
          <a:xfrm>
            <a:off x="1333440" y="4860000"/>
            <a:ext cx="593640" cy="599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5" name="Imagem 2074" descr="Placa vermelha com letras brancas&#10;&#10;O conteúdo gerado por IA pode estar incorreto."/>
          <p:cNvPicPr/>
          <p:nvPr/>
        </p:nvPicPr>
        <p:blipFill>
          <a:blip r:embed="rId6"/>
          <a:stretch/>
        </p:blipFill>
        <p:spPr>
          <a:xfrm>
            <a:off x="2120040" y="4853520"/>
            <a:ext cx="593640" cy="604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6" name="Imagem 2075" descr="Placa de sinalização de trânsito&#10;&#10;O conteúdo gerado por IA pode estar incorreto."/>
          <p:cNvPicPr/>
          <p:nvPr/>
        </p:nvPicPr>
        <p:blipFill>
          <a:blip r:embed="rId7"/>
          <a:stretch/>
        </p:blipFill>
        <p:spPr>
          <a:xfrm>
            <a:off x="551160" y="5677920"/>
            <a:ext cx="593640" cy="62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7" name="Imagem 2076" descr="Placa de sinalização de trânsito&#10;&#10;O conteúdo gerado por IA pode estar incorreto."/>
          <p:cNvPicPr/>
          <p:nvPr/>
        </p:nvPicPr>
        <p:blipFill>
          <a:blip r:embed="rId8"/>
          <a:stretch/>
        </p:blipFill>
        <p:spPr>
          <a:xfrm>
            <a:off x="1380600" y="3148200"/>
            <a:ext cx="593640" cy="616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8" name="Imagem 2077" descr="Placa vermelha com letras brancas&#10;&#10;O conteúdo gerado por IA pode estar incorreto."/>
          <p:cNvPicPr/>
          <p:nvPr/>
        </p:nvPicPr>
        <p:blipFill>
          <a:blip r:embed="rId9"/>
          <a:stretch/>
        </p:blipFill>
        <p:spPr>
          <a:xfrm>
            <a:off x="551160" y="3910680"/>
            <a:ext cx="593640" cy="61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9" name="Imagem 2078" descr="Placa vermelha com letras brancas&#10;&#10;O conteúdo gerado por IA pode estar incorreto."/>
          <p:cNvPicPr/>
          <p:nvPr/>
        </p:nvPicPr>
        <p:blipFill>
          <a:blip r:embed="rId10"/>
          <a:stretch/>
        </p:blipFill>
        <p:spPr>
          <a:xfrm>
            <a:off x="575640" y="313776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0" name="Imagem 2080" descr="Placa de sinalização de trânsito&#10;&#10;O conteúdo gerado por IA pode estar incorreto."/>
          <p:cNvPicPr/>
          <p:nvPr/>
        </p:nvPicPr>
        <p:blipFill>
          <a:blip r:embed="rId11"/>
          <a:stretch/>
        </p:blipFill>
        <p:spPr>
          <a:xfrm>
            <a:off x="3419640" y="4883040"/>
            <a:ext cx="593640" cy="547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1" name="Imagem 2082" descr="Placa de sinalização de trânsito&#10;&#10;O conteúdo gerado por IA pode estar incorreto."/>
          <p:cNvPicPr/>
          <p:nvPr/>
        </p:nvPicPr>
        <p:blipFill>
          <a:blip r:embed="rId12"/>
          <a:stretch/>
        </p:blipFill>
        <p:spPr>
          <a:xfrm>
            <a:off x="3408840" y="3181680"/>
            <a:ext cx="593640" cy="537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2" name="Imagem 2084" descr="Placa de sinalização de trânsito&#10;&#10;O conteúdo gerado por IA pode estar incorreto."/>
          <p:cNvPicPr/>
          <p:nvPr/>
        </p:nvPicPr>
        <p:blipFill>
          <a:blip r:embed="rId13"/>
          <a:stretch/>
        </p:blipFill>
        <p:spPr>
          <a:xfrm>
            <a:off x="4871520" y="3974400"/>
            <a:ext cx="593640" cy="552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3" name="Imagem 2086" descr="Desenho de uma árvore&#10;&#10;O conteúdo gerado por IA pode estar incorreto."/>
          <p:cNvPicPr/>
          <p:nvPr/>
        </p:nvPicPr>
        <p:blipFill>
          <a:blip r:embed="rId14"/>
          <a:stretch/>
        </p:blipFill>
        <p:spPr>
          <a:xfrm>
            <a:off x="3419640" y="3989160"/>
            <a:ext cx="593640" cy="547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4" name="Imagem 2088" descr="Placa de sinalização de trânsito&#10;&#10;O conteúdo gerado por IA pode estar incorreto."/>
          <p:cNvPicPr/>
          <p:nvPr/>
        </p:nvPicPr>
        <p:blipFill>
          <a:blip r:embed="rId15"/>
          <a:stretch/>
        </p:blipFill>
        <p:spPr>
          <a:xfrm>
            <a:off x="4919400" y="4853520"/>
            <a:ext cx="593640" cy="556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5" name="Imagem 2090" descr="Uma imagem contendo ao ar livre, homem, andando de, esqui&#10;&#10;O conteúdo gerado por IA pode estar incorreto."/>
          <p:cNvPicPr/>
          <p:nvPr/>
        </p:nvPicPr>
        <p:blipFill>
          <a:blip r:embed="rId16"/>
          <a:stretch/>
        </p:blipFill>
        <p:spPr>
          <a:xfrm>
            <a:off x="4172760" y="4933080"/>
            <a:ext cx="593640" cy="49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6" name="Imagem 2091" descr="Árvore de natal&#10;&#10;O conteúdo gerado por IA pode estar incorreto."/>
          <p:cNvPicPr/>
          <p:nvPr/>
        </p:nvPicPr>
        <p:blipFill>
          <a:blip r:embed="rId17"/>
          <a:stretch/>
        </p:blipFill>
        <p:spPr>
          <a:xfrm>
            <a:off x="4209480" y="3198240"/>
            <a:ext cx="593640" cy="563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7" name="Imagem 2092" descr="Placa de sinalização em um poste&#10;&#10;O conteúdo gerado por IA pode estar incorreto."/>
          <p:cNvPicPr/>
          <p:nvPr/>
        </p:nvPicPr>
        <p:blipFill>
          <a:blip r:embed="rId18"/>
          <a:stretch/>
        </p:blipFill>
        <p:spPr>
          <a:xfrm>
            <a:off x="4187520" y="3974400"/>
            <a:ext cx="593640" cy="523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8" name="Imagem 2093" descr="Placa de pare&#10;&#10;O conteúdo gerado por IA pode estar incorreto."/>
          <p:cNvPicPr/>
          <p:nvPr/>
        </p:nvPicPr>
        <p:blipFill>
          <a:blip r:embed="rId19"/>
          <a:stretch/>
        </p:blipFill>
        <p:spPr>
          <a:xfrm>
            <a:off x="7656480" y="322272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9" name="Imagem 2094" descr="Placa de pare&#10;&#10;O conteúdo gerado por IA pode estar incorreto."/>
          <p:cNvPicPr/>
          <p:nvPr/>
        </p:nvPicPr>
        <p:blipFill>
          <a:blip r:embed="rId20"/>
          <a:stretch/>
        </p:blipFill>
        <p:spPr>
          <a:xfrm>
            <a:off x="6876000" y="3230280"/>
            <a:ext cx="593640" cy="579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0" name="Imagem 2095" descr="Placa de sinalização de trânsito&#10;&#10;O conteúdo gerado por IA pode estar incorreto."/>
          <p:cNvPicPr/>
          <p:nvPr/>
        </p:nvPicPr>
        <p:blipFill>
          <a:blip r:embed="rId21"/>
          <a:stretch/>
        </p:blipFill>
        <p:spPr>
          <a:xfrm>
            <a:off x="7637760" y="3934440"/>
            <a:ext cx="593640" cy="58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1" name="Imagem 2096" descr="Placa de pare&#10;&#10;O conteúdo gerado por IA pode estar incorreto."/>
          <p:cNvPicPr/>
          <p:nvPr/>
        </p:nvPicPr>
        <p:blipFill>
          <a:blip r:embed="rId22"/>
          <a:stretch/>
        </p:blipFill>
        <p:spPr>
          <a:xfrm>
            <a:off x="6103440" y="3222720"/>
            <a:ext cx="593640" cy="590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2" name="Imagem 2097" descr="Placa de pare&#10;&#10;O conteúdo gerado por IA pode estar incorreto."/>
          <p:cNvPicPr/>
          <p:nvPr/>
        </p:nvPicPr>
        <p:blipFill>
          <a:blip r:embed="rId23"/>
          <a:stretch/>
        </p:blipFill>
        <p:spPr>
          <a:xfrm>
            <a:off x="6103440" y="3960720"/>
            <a:ext cx="593640" cy="580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3" name="Imagem 2106" descr="Placa de sinalização de trânsito&#10;&#10;O conteúdo gerado por IA pode estar incorreto."/>
          <p:cNvPicPr/>
          <p:nvPr/>
        </p:nvPicPr>
        <p:blipFill>
          <a:blip r:embed="rId24"/>
          <a:stretch/>
        </p:blipFill>
        <p:spPr>
          <a:xfrm>
            <a:off x="6883920" y="3950640"/>
            <a:ext cx="593640" cy="570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4" name="Imagem 2107" descr="Uma imagem contendo ao ar livre, perto, vista, pássaro&#10;&#10;O conteúdo gerado por IA pode estar incorreto."/>
          <p:cNvPicPr/>
          <p:nvPr/>
        </p:nvPicPr>
        <p:blipFill>
          <a:blip r:embed="rId25"/>
          <a:stretch/>
        </p:blipFill>
        <p:spPr>
          <a:xfrm>
            <a:off x="9622080" y="399528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5" name="Imagem 2108" descr="Placa azul com letras brancas&#10;&#10;O conteúdo gerado por IA pode estar incorreto."/>
          <p:cNvPicPr/>
          <p:nvPr/>
        </p:nvPicPr>
        <p:blipFill>
          <a:blip r:embed="rId26"/>
          <a:stretch/>
        </p:blipFill>
        <p:spPr>
          <a:xfrm>
            <a:off x="11139840" y="3251160"/>
            <a:ext cx="593640" cy="583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6" name="Imagem 2109" descr="Placa azul com letras brancas&#10;&#10;O conteúdo gerado por IA pode estar incorreto."/>
          <p:cNvPicPr/>
          <p:nvPr/>
        </p:nvPicPr>
        <p:blipFill>
          <a:blip r:embed="rId27"/>
          <a:stretch/>
        </p:blipFill>
        <p:spPr>
          <a:xfrm>
            <a:off x="10391040" y="325116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7" name="Imagem 2110" descr="Reflexo de luz&#10;&#10;O conteúdo gerado por IA pode estar incorreto."/>
          <p:cNvPicPr/>
          <p:nvPr/>
        </p:nvPicPr>
        <p:blipFill>
          <a:blip r:embed="rId28"/>
          <a:stretch/>
        </p:blipFill>
        <p:spPr>
          <a:xfrm>
            <a:off x="9642240" y="3222720"/>
            <a:ext cx="593640" cy="650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8" name="Imagem 2111" descr=""/>
          <p:cNvPicPr/>
          <p:nvPr/>
        </p:nvPicPr>
        <p:blipFill>
          <a:blip r:embed="rId29"/>
          <a:stretch/>
        </p:blipFill>
        <p:spPr>
          <a:xfrm>
            <a:off x="4960080" y="3207600"/>
            <a:ext cx="526680" cy="585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19" name="CaixaDeTexto 2112"/>
          <p:cNvSpPr/>
          <p:nvPr/>
        </p:nvSpPr>
        <p:spPr>
          <a:xfrm>
            <a:off x="8385120" y="4440600"/>
            <a:ext cx="965880" cy="52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pt-BR" sz="2800" strike="noStrike" u="none">
                <a:solidFill>
                  <a:srgbClr val="304a75"/>
                </a:solidFill>
                <a:effectLst/>
                <a:uFillTx/>
                <a:latin typeface="Aptos"/>
              </a:rPr>
              <a:t>...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20" name="Imagem 2113" descr=""/>
          <p:cNvPicPr/>
          <p:nvPr/>
        </p:nvPicPr>
        <p:blipFill>
          <a:blip r:embed="rId30"/>
          <a:stretch/>
        </p:blipFill>
        <p:spPr>
          <a:xfrm>
            <a:off x="1331640" y="568548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21" name="Imagem 2114" descr=""/>
          <p:cNvPicPr/>
          <p:nvPr/>
        </p:nvPicPr>
        <p:blipFill>
          <a:blip r:embed="rId31"/>
          <a:stretch/>
        </p:blipFill>
        <p:spPr>
          <a:xfrm>
            <a:off x="2131560" y="5663520"/>
            <a:ext cx="593640" cy="593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523" name="Retângulo 39"/>
          <p:cNvSpPr/>
          <p:nvPr/>
        </p:nvSpPr>
        <p:spPr>
          <a:xfrm>
            <a:off x="0" y="1274400"/>
            <a:ext cx="72720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524" name="Retângulo 42"/>
          <p:cNvSpPr/>
          <p:nvPr/>
        </p:nvSpPr>
        <p:spPr>
          <a:xfrm>
            <a:off x="725040" y="126828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Sobreamostragem + Subamostragem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5" name="CaixaDeTexto 2"/>
          <p:cNvSpPr/>
          <p:nvPr/>
        </p:nvSpPr>
        <p:spPr>
          <a:xfrm>
            <a:off x="363960" y="144000"/>
            <a:ext cx="11634480" cy="107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200" strike="noStrike" u="non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b="1" lang="pt-BR" sz="3200" strike="noStrike" u="none">
                <a:solidFill>
                  <a:schemeClr val="dk1"/>
                </a:solidFill>
                <a:effectLst/>
                <a:uFillTx/>
                <a:latin typeface="Aptos"/>
                <a:ea typeface="Artifakt Element Black"/>
              </a:rPr>
              <a:t>Balanceamento 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6" name="CaixaDeTexto 1"/>
          <p:cNvSpPr/>
          <p:nvPr/>
        </p:nvSpPr>
        <p:spPr>
          <a:xfrm>
            <a:off x="725040" y="1967400"/>
            <a:ext cx="10362960" cy="36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28600" indent="-2286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Mediana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7" name="Retângulo 7"/>
          <p:cNvSpPr/>
          <p:nvPr/>
        </p:nvSpPr>
        <p:spPr>
          <a:xfrm>
            <a:off x="598284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528" name="Retângulo 10"/>
          <p:cNvSpPr/>
          <p:nvPr/>
        </p:nvSpPr>
        <p:spPr>
          <a:xfrm>
            <a:off x="941004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pic>
        <p:nvPicPr>
          <p:cNvPr id="529" name="Imagem 2079" descr="Placa de pare&#10;&#10;O conteúdo gerado por IA pode estar incorreto."/>
          <p:cNvPicPr/>
          <p:nvPr/>
        </p:nvPicPr>
        <p:blipFill>
          <a:blip r:embed="rId1"/>
          <a:stretch/>
        </p:blipFill>
        <p:spPr>
          <a:xfrm>
            <a:off x="7656480" y="322272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30" name="Imagem 2081" descr="Placa de pare&#10;&#10;O conteúdo gerado por IA pode estar incorreto."/>
          <p:cNvPicPr/>
          <p:nvPr/>
        </p:nvPicPr>
        <p:blipFill>
          <a:blip r:embed="rId2"/>
          <a:stretch/>
        </p:blipFill>
        <p:spPr>
          <a:xfrm>
            <a:off x="6876000" y="3230280"/>
            <a:ext cx="593640" cy="579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31" name="Imagem 2083" descr="Placa de sinalização de trânsito&#10;&#10;O conteúdo gerado por IA pode estar incorreto."/>
          <p:cNvPicPr/>
          <p:nvPr/>
        </p:nvPicPr>
        <p:blipFill>
          <a:blip r:embed="rId3"/>
          <a:stretch/>
        </p:blipFill>
        <p:spPr>
          <a:xfrm>
            <a:off x="7637760" y="3934440"/>
            <a:ext cx="593640" cy="58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32" name="Imagem 2085" descr="Placa de pare&#10;&#10;O conteúdo gerado por IA pode estar incorreto."/>
          <p:cNvPicPr/>
          <p:nvPr/>
        </p:nvPicPr>
        <p:blipFill>
          <a:blip r:embed="rId4"/>
          <a:stretch/>
        </p:blipFill>
        <p:spPr>
          <a:xfrm>
            <a:off x="6103440" y="3222720"/>
            <a:ext cx="593640" cy="590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33" name="Imagem 2087" descr="Placa de pare&#10;&#10;O conteúdo gerado por IA pode estar incorreto."/>
          <p:cNvPicPr/>
          <p:nvPr/>
        </p:nvPicPr>
        <p:blipFill>
          <a:blip r:embed="rId5"/>
          <a:stretch/>
        </p:blipFill>
        <p:spPr>
          <a:xfrm>
            <a:off x="6103440" y="3960720"/>
            <a:ext cx="593640" cy="580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34" name="Imagem 2089" descr="Placa de sinalização de trânsito&#10;&#10;O conteúdo gerado por IA pode estar incorreto."/>
          <p:cNvPicPr/>
          <p:nvPr/>
        </p:nvPicPr>
        <p:blipFill>
          <a:blip r:embed="rId6"/>
          <a:stretch/>
        </p:blipFill>
        <p:spPr>
          <a:xfrm>
            <a:off x="6883920" y="3950640"/>
            <a:ext cx="593640" cy="570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35" name="Imagem 2098" descr="Uma imagem contendo ao ar livre, perto, vista, pássaro&#10;&#10;O conteúdo gerado por IA pode estar incorreto."/>
          <p:cNvPicPr/>
          <p:nvPr/>
        </p:nvPicPr>
        <p:blipFill>
          <a:blip r:embed="rId7"/>
          <a:stretch/>
        </p:blipFill>
        <p:spPr>
          <a:xfrm>
            <a:off x="9622080" y="399528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36" name="Imagem 2099" descr="Placa azul com letras brancas&#10;&#10;O conteúdo gerado por IA pode estar incorreto."/>
          <p:cNvPicPr/>
          <p:nvPr/>
        </p:nvPicPr>
        <p:blipFill>
          <a:blip r:embed="rId8"/>
          <a:stretch/>
        </p:blipFill>
        <p:spPr>
          <a:xfrm>
            <a:off x="11139840" y="3251160"/>
            <a:ext cx="593640" cy="583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37" name="Imagem 2100" descr="Placa azul com letras brancas&#10;&#10;O conteúdo gerado por IA pode estar incorreto."/>
          <p:cNvPicPr/>
          <p:nvPr/>
        </p:nvPicPr>
        <p:blipFill>
          <a:blip r:embed="rId9"/>
          <a:stretch/>
        </p:blipFill>
        <p:spPr>
          <a:xfrm>
            <a:off x="10391040" y="325116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38" name="Imagem 2101" descr="Reflexo de luz&#10;&#10;O conteúdo gerado por IA pode estar incorreto."/>
          <p:cNvPicPr/>
          <p:nvPr/>
        </p:nvPicPr>
        <p:blipFill>
          <a:blip r:embed="rId10"/>
          <a:stretch/>
        </p:blipFill>
        <p:spPr>
          <a:xfrm>
            <a:off x="9642240" y="3222720"/>
            <a:ext cx="593640" cy="650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39" name="CaixaDeTexto 2103"/>
          <p:cNvSpPr/>
          <p:nvPr/>
        </p:nvSpPr>
        <p:spPr>
          <a:xfrm>
            <a:off x="8385120" y="4440600"/>
            <a:ext cx="965880" cy="52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pt-BR" sz="2800" strike="noStrike" u="none">
                <a:solidFill>
                  <a:srgbClr val="304a75"/>
                </a:solidFill>
                <a:effectLst/>
                <a:uFillTx/>
                <a:latin typeface="Aptos"/>
              </a:rPr>
              <a:t>...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40" name="Imagem 38" descr="Placa de pare&#10;&#10;O conteúdo gerado por IA pode estar incorreto."/>
          <p:cNvPicPr/>
          <p:nvPr/>
        </p:nvPicPr>
        <p:blipFill>
          <a:blip r:embed="rId11"/>
          <a:stretch/>
        </p:blipFill>
        <p:spPr>
          <a:xfrm>
            <a:off x="7244280" y="4700520"/>
            <a:ext cx="593640" cy="579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41" name="Imagem 41" descr="Placa de pare&#10;&#10;O conteúdo gerado por IA pode estar incorreto."/>
          <p:cNvPicPr/>
          <p:nvPr/>
        </p:nvPicPr>
        <p:blipFill>
          <a:blip r:embed="rId12"/>
          <a:stretch/>
        </p:blipFill>
        <p:spPr>
          <a:xfrm>
            <a:off x="6493680" y="4688280"/>
            <a:ext cx="593640" cy="590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42" name="Imagem 47" descr="Placa azul com letras brancas&#10;&#10;O conteúdo gerado por IA pode estar incorreto."/>
          <p:cNvPicPr/>
          <p:nvPr/>
        </p:nvPicPr>
        <p:blipFill>
          <a:blip r:embed="rId13"/>
          <a:stretch/>
        </p:blipFill>
        <p:spPr>
          <a:xfrm>
            <a:off x="10875960" y="4736160"/>
            <a:ext cx="593640" cy="583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43" name="Imagem 49" descr="Reflexo de luz&#10;&#10;O conteúdo gerado por IA pode estar incorreto."/>
          <p:cNvPicPr/>
          <p:nvPr/>
        </p:nvPicPr>
        <p:blipFill>
          <a:blip r:embed="rId14"/>
          <a:stretch/>
        </p:blipFill>
        <p:spPr>
          <a:xfrm>
            <a:off x="10027800" y="4725720"/>
            <a:ext cx="593640" cy="650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44" name="Imagem 51" descr="Placa azul com letras brancas&#10;&#10;O conteúdo gerado por IA pode estar incorreto."/>
          <p:cNvPicPr/>
          <p:nvPr/>
        </p:nvPicPr>
        <p:blipFill>
          <a:blip r:embed="rId15"/>
          <a:stretch/>
        </p:blipFill>
        <p:spPr>
          <a:xfrm>
            <a:off x="10399680" y="3986640"/>
            <a:ext cx="593640" cy="583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45" name="Imagem 53" descr="Reflexo de luz&#10;&#10;O conteúdo gerado por IA pode estar incorreto."/>
          <p:cNvPicPr/>
          <p:nvPr/>
        </p:nvPicPr>
        <p:blipFill>
          <a:blip r:embed="rId16"/>
          <a:stretch/>
        </p:blipFill>
        <p:spPr>
          <a:xfrm>
            <a:off x="11106000" y="3950640"/>
            <a:ext cx="593640" cy="650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46" name="Retângulo 4"/>
          <p:cNvSpPr/>
          <p:nvPr/>
        </p:nvSpPr>
        <p:spPr>
          <a:xfrm>
            <a:off x="45792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547" name="Retângulo 5"/>
          <p:cNvSpPr/>
          <p:nvPr/>
        </p:nvSpPr>
        <p:spPr>
          <a:xfrm>
            <a:off x="322056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pic>
        <p:nvPicPr>
          <p:cNvPr id="548" name="Imagem 6" descr="Uma imagem contendo perto, mesa, vista, prato&#10;&#10;O conteúdo gerado por IA pode estar incorreto."/>
          <p:cNvPicPr/>
          <p:nvPr/>
        </p:nvPicPr>
        <p:blipFill>
          <a:blip r:embed="rId17"/>
          <a:stretch/>
        </p:blipFill>
        <p:spPr>
          <a:xfrm>
            <a:off x="2118240" y="3162600"/>
            <a:ext cx="593640" cy="566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49" name="Imagem 12" descr="Placa de sinalização de trânsito&#10;&#10;O conteúdo gerado por IA pode estar incorreto."/>
          <p:cNvPicPr/>
          <p:nvPr/>
        </p:nvPicPr>
        <p:blipFill>
          <a:blip r:embed="rId18"/>
          <a:stretch/>
        </p:blipFill>
        <p:spPr>
          <a:xfrm>
            <a:off x="2120040" y="3985560"/>
            <a:ext cx="593640" cy="603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50" name="Imagem 13" descr="Placa vermelha com letras brancas&#10;&#10;O conteúdo gerado por IA pode estar incorreto."/>
          <p:cNvPicPr/>
          <p:nvPr/>
        </p:nvPicPr>
        <p:blipFill>
          <a:blip r:embed="rId19"/>
          <a:stretch/>
        </p:blipFill>
        <p:spPr>
          <a:xfrm>
            <a:off x="1352880" y="3954240"/>
            <a:ext cx="593640" cy="608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51" name="Imagem 14" descr="Placa de trânsito&#10;&#10;O conteúdo gerado por IA pode estar incorreto."/>
          <p:cNvPicPr/>
          <p:nvPr/>
        </p:nvPicPr>
        <p:blipFill>
          <a:blip r:embed="rId20"/>
          <a:stretch/>
        </p:blipFill>
        <p:spPr>
          <a:xfrm>
            <a:off x="1333440" y="4860000"/>
            <a:ext cx="593640" cy="599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52" name="Imagem 19" descr="Placa de sinalização de trânsito&#10;&#10;O conteúdo gerado por IA pode estar incorreto."/>
          <p:cNvPicPr/>
          <p:nvPr/>
        </p:nvPicPr>
        <p:blipFill>
          <a:blip r:embed="rId21"/>
          <a:stretch/>
        </p:blipFill>
        <p:spPr>
          <a:xfrm>
            <a:off x="551160" y="5677920"/>
            <a:ext cx="593640" cy="62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53" name="Imagem 23" descr="Placa vermelha com letras brancas&#10;&#10;O conteúdo gerado por IA pode estar incorreto."/>
          <p:cNvPicPr/>
          <p:nvPr/>
        </p:nvPicPr>
        <p:blipFill>
          <a:blip r:embed="rId22"/>
          <a:stretch/>
        </p:blipFill>
        <p:spPr>
          <a:xfrm>
            <a:off x="551160" y="3910680"/>
            <a:ext cx="593640" cy="61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54" name="Imagem 29" descr="Placa vermelha com letras brancas&#10;&#10;O conteúdo gerado por IA pode estar incorreto."/>
          <p:cNvPicPr/>
          <p:nvPr/>
        </p:nvPicPr>
        <p:blipFill>
          <a:blip r:embed="rId23"/>
          <a:stretch/>
        </p:blipFill>
        <p:spPr>
          <a:xfrm>
            <a:off x="575640" y="313776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55" name="Imagem 33" descr="Placa de sinalização de trânsito&#10;&#10;O conteúdo gerado por IA pode estar incorreto."/>
          <p:cNvPicPr/>
          <p:nvPr/>
        </p:nvPicPr>
        <p:blipFill>
          <a:blip r:embed="rId24"/>
          <a:stretch/>
        </p:blipFill>
        <p:spPr>
          <a:xfrm>
            <a:off x="3408840" y="3181680"/>
            <a:ext cx="593640" cy="537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56" name="Imagem 35" descr="Placa de sinalização de trânsito&#10;&#10;O conteúdo gerado por IA pode estar incorreto."/>
          <p:cNvPicPr/>
          <p:nvPr/>
        </p:nvPicPr>
        <p:blipFill>
          <a:blip r:embed="rId25"/>
          <a:stretch/>
        </p:blipFill>
        <p:spPr>
          <a:xfrm>
            <a:off x="4871520" y="3974400"/>
            <a:ext cx="593640" cy="552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57" name="Imagem 36" descr="Desenho de uma árvore&#10;&#10;O conteúdo gerado por IA pode estar incorreto."/>
          <p:cNvPicPr/>
          <p:nvPr/>
        </p:nvPicPr>
        <p:blipFill>
          <a:blip r:embed="rId26"/>
          <a:stretch/>
        </p:blipFill>
        <p:spPr>
          <a:xfrm>
            <a:off x="3419640" y="3989160"/>
            <a:ext cx="593640" cy="547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58" name="Imagem 37" descr="Placa de sinalização de trânsito&#10;&#10;O conteúdo gerado por IA pode estar incorreto."/>
          <p:cNvPicPr/>
          <p:nvPr/>
        </p:nvPicPr>
        <p:blipFill>
          <a:blip r:embed="rId27"/>
          <a:stretch/>
        </p:blipFill>
        <p:spPr>
          <a:xfrm>
            <a:off x="4919400" y="4853520"/>
            <a:ext cx="593640" cy="556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59" name="Imagem 54" descr="Uma imagem contendo ao ar livre, homem, andando de, esqui&#10;&#10;O conteúdo gerado por IA pode estar incorreto."/>
          <p:cNvPicPr/>
          <p:nvPr/>
        </p:nvPicPr>
        <p:blipFill>
          <a:blip r:embed="rId28"/>
          <a:stretch/>
        </p:blipFill>
        <p:spPr>
          <a:xfrm>
            <a:off x="4172760" y="4933080"/>
            <a:ext cx="593640" cy="49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60" name="Imagem 55" descr="Árvore de natal&#10;&#10;O conteúdo gerado por IA pode estar incorreto."/>
          <p:cNvPicPr/>
          <p:nvPr/>
        </p:nvPicPr>
        <p:blipFill>
          <a:blip r:embed="rId29"/>
          <a:stretch/>
        </p:blipFill>
        <p:spPr>
          <a:xfrm>
            <a:off x="4209480" y="3198240"/>
            <a:ext cx="593640" cy="563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61" name="Imagem 56" descr="Placa de sinalização em um poste&#10;&#10;O conteúdo gerado por IA pode estar incorreto."/>
          <p:cNvPicPr/>
          <p:nvPr/>
        </p:nvPicPr>
        <p:blipFill>
          <a:blip r:embed="rId30"/>
          <a:stretch/>
        </p:blipFill>
        <p:spPr>
          <a:xfrm>
            <a:off x="4187520" y="3974400"/>
            <a:ext cx="593640" cy="523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62" name="Imagem 57" descr=""/>
          <p:cNvPicPr/>
          <p:nvPr/>
        </p:nvPicPr>
        <p:blipFill>
          <a:blip r:embed="rId31"/>
          <a:stretch/>
        </p:blipFill>
        <p:spPr>
          <a:xfrm>
            <a:off x="4960080" y="3207600"/>
            <a:ext cx="526680" cy="585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63" name="Imagem 58" descr=""/>
          <p:cNvPicPr/>
          <p:nvPr/>
        </p:nvPicPr>
        <p:blipFill>
          <a:blip r:embed="rId32"/>
          <a:stretch/>
        </p:blipFill>
        <p:spPr>
          <a:xfrm>
            <a:off x="1331640" y="5685480"/>
            <a:ext cx="593640" cy="593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565" name="Retângulo 42"/>
          <p:cNvSpPr/>
          <p:nvPr/>
        </p:nvSpPr>
        <p:spPr>
          <a:xfrm>
            <a:off x="725040" y="126828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Subamostragem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6" name="CaixaDeTexto 2"/>
          <p:cNvSpPr/>
          <p:nvPr/>
        </p:nvSpPr>
        <p:spPr>
          <a:xfrm>
            <a:off x="363960" y="144000"/>
            <a:ext cx="11634480" cy="107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200" strike="noStrike" u="non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b="1" lang="pt-BR" sz="3200" strike="noStrike" u="none">
                <a:solidFill>
                  <a:schemeClr val="dk1"/>
                </a:solidFill>
                <a:effectLst/>
                <a:uFillTx/>
                <a:latin typeface="Aptos"/>
                <a:ea typeface="Artifakt Element Black"/>
              </a:rPr>
              <a:t>Balanceamento 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67" name="Picture 6" descr=""/>
          <p:cNvPicPr/>
          <p:nvPr/>
        </p:nvPicPr>
        <p:blipFill>
          <a:blip r:embed="rId1"/>
          <a:stretch/>
        </p:blipFill>
        <p:spPr>
          <a:xfrm>
            <a:off x="630000" y="728640"/>
            <a:ext cx="10931040" cy="6044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CaixaDeTexto 7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200" strike="noStrike" u="non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b="1" lang="pt-BR" sz="3200" strike="noStrike" u="non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Experimentos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9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570" name="Retângulo 26"/>
          <p:cNvSpPr/>
          <p:nvPr/>
        </p:nvSpPr>
        <p:spPr>
          <a:xfrm>
            <a:off x="-11880" y="125316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571" name="Retângulo 27"/>
          <p:cNvSpPr/>
          <p:nvPr/>
        </p:nvSpPr>
        <p:spPr>
          <a:xfrm>
            <a:off x="721800" y="124416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MLPs sem balanceamentode dados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72" name="Imagem 2" descr=""/>
          <p:cNvPicPr/>
          <p:nvPr/>
        </p:nvPicPr>
        <p:blipFill>
          <a:blip r:embed="rId1"/>
          <a:stretch/>
        </p:blipFill>
        <p:spPr>
          <a:xfrm>
            <a:off x="363960" y="3429000"/>
            <a:ext cx="11296080" cy="1266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aixaDeTexto 7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200" strike="noStrike" u="non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b="1" lang="pt-BR" sz="3200" strike="noStrike" u="non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Experimentos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4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575" name="Retângulo 26"/>
          <p:cNvSpPr/>
          <p:nvPr/>
        </p:nvSpPr>
        <p:spPr>
          <a:xfrm>
            <a:off x="-11880" y="125316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576" name="Retângulo 27"/>
          <p:cNvSpPr/>
          <p:nvPr/>
        </p:nvSpPr>
        <p:spPr>
          <a:xfrm>
            <a:off x="721800" y="124416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MLPs com subamostragem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77" name="Imagem 3" descr=""/>
          <p:cNvPicPr/>
          <p:nvPr/>
        </p:nvPicPr>
        <p:blipFill>
          <a:blip r:embed="rId1"/>
          <a:stretch/>
        </p:blipFill>
        <p:spPr>
          <a:xfrm>
            <a:off x="1603080" y="2138760"/>
            <a:ext cx="8600400" cy="4085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CaixaDeTexto 7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200" strike="noStrike" u="non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b="1" lang="pt-BR" sz="3200" strike="noStrike" u="non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Experimentos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9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580" name="Retângulo 26"/>
          <p:cNvSpPr/>
          <p:nvPr/>
        </p:nvSpPr>
        <p:spPr>
          <a:xfrm>
            <a:off x="-11880" y="125316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581" name="Retângulo 27"/>
          <p:cNvSpPr/>
          <p:nvPr/>
        </p:nvSpPr>
        <p:spPr>
          <a:xfrm>
            <a:off x="721800" y="124416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MLPs com sobreamostragem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82" name="Imagem 2" descr=""/>
          <p:cNvPicPr/>
          <p:nvPr/>
        </p:nvPicPr>
        <p:blipFill>
          <a:blip r:embed="rId1"/>
          <a:stretch/>
        </p:blipFill>
        <p:spPr>
          <a:xfrm>
            <a:off x="1906920" y="2040120"/>
            <a:ext cx="7992720" cy="4493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CaixaDeTexto 7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200" strike="noStrike" u="non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b="1" lang="pt-BR" sz="3200" strike="noStrike" u="non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Experimentos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4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585" name="Retângulo 26"/>
          <p:cNvSpPr/>
          <p:nvPr/>
        </p:nvSpPr>
        <p:spPr>
          <a:xfrm>
            <a:off x="-11880" y="125316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586" name="Retângulo 27"/>
          <p:cNvSpPr/>
          <p:nvPr/>
        </p:nvSpPr>
        <p:spPr>
          <a:xfrm>
            <a:off x="721800" y="124416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MLPs com subamostragem + sobreamostragem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87" name="Imagem 3" descr=""/>
          <p:cNvPicPr/>
          <p:nvPr/>
        </p:nvPicPr>
        <p:blipFill>
          <a:blip r:embed="rId1"/>
          <a:stretch/>
        </p:blipFill>
        <p:spPr>
          <a:xfrm>
            <a:off x="857880" y="2075760"/>
            <a:ext cx="10090440" cy="43617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aixaDeTexto 3"/>
          <p:cNvSpPr/>
          <p:nvPr/>
        </p:nvSpPr>
        <p:spPr>
          <a:xfrm>
            <a:off x="363960" y="144000"/>
            <a:ext cx="1163448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200" strike="noStrike" u="non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b="1" lang="pt-BR" sz="3200" strike="noStrike" u="non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Problema e Motivação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Retângulo 2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79" name="Retângulo 16"/>
          <p:cNvSpPr/>
          <p:nvPr/>
        </p:nvSpPr>
        <p:spPr>
          <a:xfrm>
            <a:off x="0" y="127440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80" name="Retângulo 22"/>
          <p:cNvSpPr/>
          <p:nvPr/>
        </p:nvSpPr>
        <p:spPr>
          <a:xfrm>
            <a:off x="-2880" y="294624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81" name="Retângulo 24"/>
          <p:cNvSpPr/>
          <p:nvPr/>
        </p:nvSpPr>
        <p:spPr>
          <a:xfrm>
            <a:off x="-8640" y="468180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82" name="Retângulo 28"/>
          <p:cNvSpPr/>
          <p:nvPr/>
        </p:nvSpPr>
        <p:spPr>
          <a:xfrm>
            <a:off x="725040" y="126828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Veículos Autônomos - Desafios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Retângulo 29"/>
          <p:cNvSpPr/>
          <p:nvPr/>
        </p:nvSpPr>
        <p:spPr>
          <a:xfrm>
            <a:off x="725040" y="294012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Tomar a decisão segura e precisa no momento certo</a:t>
            </a:r>
            <a:endParaRPr b="1" lang="pt-BR" sz="1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84" name="Retângulo 30"/>
          <p:cNvSpPr/>
          <p:nvPr/>
        </p:nvSpPr>
        <p:spPr>
          <a:xfrm>
            <a:off x="725040" y="467280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pt-BR" sz="16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Reconhecimento automático de placas é essencial para sistemas de condução autônoma (ADAS)</a:t>
            </a:r>
            <a:endParaRPr b="1" lang="pt-BR" sz="16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83D2999-D941-4AC7-BE3C-3207683ED648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CaixaDeTexto 7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200" strike="noStrike" u="non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b="1" lang="pt-BR" sz="3200" strike="noStrike" u="non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Experimentos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9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590" name="Retângulo 26"/>
          <p:cNvSpPr/>
          <p:nvPr/>
        </p:nvSpPr>
        <p:spPr>
          <a:xfrm>
            <a:off x="-11880" y="125316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591" name="Retângulo 27"/>
          <p:cNvSpPr/>
          <p:nvPr/>
        </p:nvSpPr>
        <p:spPr>
          <a:xfrm>
            <a:off x="721800" y="124416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CNN sem técnicas de balanceamento.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92" name="Imagem 2" descr=""/>
          <p:cNvPicPr/>
          <p:nvPr/>
        </p:nvPicPr>
        <p:blipFill>
          <a:blip r:embed="rId1"/>
          <a:stretch/>
        </p:blipFill>
        <p:spPr>
          <a:xfrm>
            <a:off x="1490040" y="3429000"/>
            <a:ext cx="9210960" cy="11476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CaixaDeTexto 7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200" strike="noStrike" u="non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b="1" lang="pt-BR" sz="3200" strike="noStrike" u="non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Experimentos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4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595" name="Retângulo 26"/>
          <p:cNvSpPr/>
          <p:nvPr/>
        </p:nvSpPr>
        <p:spPr>
          <a:xfrm>
            <a:off x="-11880" y="125316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596" name="Retângulo 27"/>
          <p:cNvSpPr/>
          <p:nvPr/>
        </p:nvSpPr>
        <p:spPr>
          <a:xfrm>
            <a:off x="721800" y="124416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CNN sem técnicas de balanceamento.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97" name="Imagem 5" descr=""/>
          <p:cNvPicPr/>
          <p:nvPr/>
        </p:nvPicPr>
        <p:blipFill>
          <a:blip r:embed="rId1"/>
          <a:stretch/>
        </p:blipFill>
        <p:spPr>
          <a:xfrm>
            <a:off x="4057560" y="2062440"/>
            <a:ext cx="4076280" cy="4651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CaixaDeTexto 7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200" strike="noStrike" u="non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b="1" lang="pt-BR" sz="3200" strike="noStrike" u="non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Resultados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9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600" name="Retângulo 26"/>
          <p:cNvSpPr/>
          <p:nvPr/>
        </p:nvSpPr>
        <p:spPr>
          <a:xfrm>
            <a:off x="-11880" y="125316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601" name="Retângulo 27"/>
          <p:cNvSpPr/>
          <p:nvPr/>
        </p:nvSpPr>
        <p:spPr>
          <a:xfrm>
            <a:off x="721800" y="124416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CNN sem técnicas de balanceamento.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02" name="Imagem 5" descr=""/>
          <p:cNvPicPr/>
          <p:nvPr/>
        </p:nvPicPr>
        <p:blipFill>
          <a:blip r:embed="rId1"/>
          <a:stretch/>
        </p:blipFill>
        <p:spPr>
          <a:xfrm>
            <a:off x="4057560" y="2062440"/>
            <a:ext cx="4076280" cy="4651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CaixaDeTexto 7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200" strike="noStrike" u="non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b="1" lang="pt-BR" sz="3200" strike="noStrike" u="non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Resultados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4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605" name="Retângulo 26"/>
          <p:cNvSpPr/>
          <p:nvPr/>
        </p:nvSpPr>
        <p:spPr>
          <a:xfrm>
            <a:off x="-11880" y="125316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606" name="Retângulo 27"/>
          <p:cNvSpPr/>
          <p:nvPr/>
        </p:nvSpPr>
        <p:spPr>
          <a:xfrm>
            <a:off x="721800" y="124416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MLPs sem balanceamentode dados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07" name="Imagem 3" descr=""/>
          <p:cNvPicPr/>
          <p:nvPr/>
        </p:nvPicPr>
        <p:blipFill>
          <a:blip r:embed="rId1"/>
          <a:stretch/>
        </p:blipFill>
        <p:spPr>
          <a:xfrm>
            <a:off x="460080" y="2609640"/>
            <a:ext cx="5100840" cy="3187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08" name="Imagem 5" descr=""/>
          <p:cNvPicPr/>
          <p:nvPr/>
        </p:nvPicPr>
        <p:blipFill>
          <a:blip r:embed="rId2"/>
          <a:stretch/>
        </p:blipFill>
        <p:spPr>
          <a:xfrm>
            <a:off x="5903640" y="2609640"/>
            <a:ext cx="5100840" cy="3187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09" name="CaixaDeTexto 6"/>
          <p:cNvSpPr/>
          <p:nvPr/>
        </p:nvSpPr>
        <p:spPr>
          <a:xfrm>
            <a:off x="2527560" y="2214000"/>
            <a:ext cx="965880" cy="26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pt-BR" sz="11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Acurácia</a:t>
            </a:r>
            <a:endParaRPr b="0" lang="pt-BR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0" name="CaixaDeTexto 9"/>
          <p:cNvSpPr/>
          <p:nvPr/>
        </p:nvSpPr>
        <p:spPr>
          <a:xfrm>
            <a:off x="7971120" y="2214000"/>
            <a:ext cx="965880" cy="26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pt-BR" sz="11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Loss</a:t>
            </a:r>
            <a:endParaRPr b="0" lang="pt-BR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CaixaDeTexto 7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200" strike="noStrike" u="non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b="1" lang="pt-BR" sz="3200" strike="noStrike" u="non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Resultados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2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613" name="Retângulo 26"/>
          <p:cNvSpPr/>
          <p:nvPr/>
        </p:nvSpPr>
        <p:spPr>
          <a:xfrm>
            <a:off x="-11880" y="125316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614" name="Retângulo 27"/>
          <p:cNvSpPr/>
          <p:nvPr/>
        </p:nvSpPr>
        <p:spPr>
          <a:xfrm>
            <a:off x="721800" y="124416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MLPs com subamostragem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5" name="CaixaDeTexto 6"/>
          <p:cNvSpPr/>
          <p:nvPr/>
        </p:nvSpPr>
        <p:spPr>
          <a:xfrm>
            <a:off x="2527560" y="2214000"/>
            <a:ext cx="965880" cy="26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pt-BR" sz="11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Acurácia</a:t>
            </a:r>
            <a:endParaRPr b="0" lang="pt-BR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6" name="CaixaDeTexto 9"/>
          <p:cNvSpPr/>
          <p:nvPr/>
        </p:nvSpPr>
        <p:spPr>
          <a:xfrm>
            <a:off x="7971120" y="2214000"/>
            <a:ext cx="965880" cy="26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pt-BR" sz="11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Loss</a:t>
            </a:r>
            <a:endParaRPr b="0" lang="pt-BR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17" name="Imagem 2" descr=""/>
          <p:cNvPicPr/>
          <p:nvPr/>
        </p:nvPicPr>
        <p:blipFill>
          <a:blip r:embed="rId1"/>
          <a:stretch/>
        </p:blipFill>
        <p:spPr>
          <a:xfrm>
            <a:off x="428760" y="2609640"/>
            <a:ext cx="5163840" cy="3187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18" name="Imagem 10" descr=""/>
          <p:cNvPicPr/>
          <p:nvPr/>
        </p:nvPicPr>
        <p:blipFill>
          <a:blip r:embed="rId2"/>
          <a:stretch/>
        </p:blipFill>
        <p:spPr>
          <a:xfrm>
            <a:off x="6095880" y="2609640"/>
            <a:ext cx="5163840" cy="3187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CaixaDeTexto 7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200" strike="noStrike" u="non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b="1" lang="pt-BR" sz="3200" strike="noStrike" u="non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Resultados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0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621" name="Retângulo 26"/>
          <p:cNvSpPr/>
          <p:nvPr/>
        </p:nvSpPr>
        <p:spPr>
          <a:xfrm>
            <a:off x="-11880" y="125316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622" name="Retângulo 27"/>
          <p:cNvSpPr/>
          <p:nvPr/>
        </p:nvSpPr>
        <p:spPr>
          <a:xfrm>
            <a:off x="721800" y="124416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MLPs com sobreamostragem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3" name="CaixaDeTexto 6"/>
          <p:cNvSpPr/>
          <p:nvPr/>
        </p:nvSpPr>
        <p:spPr>
          <a:xfrm>
            <a:off x="2527560" y="2214000"/>
            <a:ext cx="965880" cy="26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pt-BR" sz="11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Acurácia</a:t>
            </a:r>
            <a:endParaRPr b="0" lang="pt-BR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4" name="CaixaDeTexto 9"/>
          <p:cNvSpPr/>
          <p:nvPr/>
        </p:nvSpPr>
        <p:spPr>
          <a:xfrm>
            <a:off x="7971120" y="2214000"/>
            <a:ext cx="965880" cy="26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pt-BR" sz="11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Loss</a:t>
            </a:r>
            <a:endParaRPr b="0" lang="pt-BR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25" name="Imagem 3" descr=""/>
          <p:cNvPicPr/>
          <p:nvPr/>
        </p:nvPicPr>
        <p:blipFill>
          <a:blip r:embed="rId1"/>
          <a:stretch/>
        </p:blipFill>
        <p:spPr>
          <a:xfrm>
            <a:off x="428760" y="2609640"/>
            <a:ext cx="5163840" cy="3227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26" name="Imagem 5" descr=""/>
          <p:cNvPicPr/>
          <p:nvPr/>
        </p:nvPicPr>
        <p:blipFill>
          <a:blip r:embed="rId2"/>
          <a:stretch/>
        </p:blipFill>
        <p:spPr>
          <a:xfrm>
            <a:off x="5857200" y="2609640"/>
            <a:ext cx="5227560" cy="32270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CaixaDeTexto 7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200" strike="noStrike" u="non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b="1" lang="pt-BR" sz="3200" strike="noStrike" u="non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Resultados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8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629" name="Retângulo 26"/>
          <p:cNvSpPr/>
          <p:nvPr/>
        </p:nvSpPr>
        <p:spPr>
          <a:xfrm>
            <a:off x="-11880" y="125316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630" name="Retângulo 27"/>
          <p:cNvSpPr/>
          <p:nvPr/>
        </p:nvSpPr>
        <p:spPr>
          <a:xfrm>
            <a:off x="721800" y="124416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MLPs com subamostragem + sobreamostragem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1" name="CaixaDeTexto 6"/>
          <p:cNvSpPr/>
          <p:nvPr/>
        </p:nvSpPr>
        <p:spPr>
          <a:xfrm>
            <a:off x="2527560" y="2214000"/>
            <a:ext cx="965880" cy="26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pt-BR" sz="11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Acurácia</a:t>
            </a:r>
            <a:endParaRPr b="0" lang="pt-BR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2" name="CaixaDeTexto 9"/>
          <p:cNvSpPr/>
          <p:nvPr/>
        </p:nvSpPr>
        <p:spPr>
          <a:xfrm>
            <a:off x="7971120" y="2214000"/>
            <a:ext cx="965880" cy="26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pt-BR" sz="11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Loss</a:t>
            </a:r>
            <a:endParaRPr b="0" lang="pt-BR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33" name="Imagem 2" descr=""/>
          <p:cNvPicPr/>
          <p:nvPr/>
        </p:nvPicPr>
        <p:blipFill>
          <a:blip r:embed="rId1"/>
          <a:stretch/>
        </p:blipFill>
        <p:spPr>
          <a:xfrm>
            <a:off x="396720" y="2609640"/>
            <a:ext cx="5227560" cy="3227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34" name="Imagem 10" descr=""/>
          <p:cNvPicPr/>
          <p:nvPr/>
        </p:nvPicPr>
        <p:blipFill>
          <a:blip r:embed="rId2"/>
          <a:stretch/>
        </p:blipFill>
        <p:spPr>
          <a:xfrm>
            <a:off x="5857200" y="2609640"/>
            <a:ext cx="5227560" cy="32270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CaixaDeTexto 7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200" strike="noStrike" u="non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b="1" lang="pt-BR" sz="3200" strike="noStrike" u="non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Resultados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6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637" name="Retângulo 26"/>
          <p:cNvSpPr/>
          <p:nvPr/>
        </p:nvSpPr>
        <p:spPr>
          <a:xfrm>
            <a:off x="-11880" y="125316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638" name="Retângulo 27"/>
          <p:cNvSpPr/>
          <p:nvPr/>
        </p:nvSpPr>
        <p:spPr>
          <a:xfrm>
            <a:off x="721800" y="124416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CNN sem técnicas de balanceamento.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9" name="CaixaDeTexto 6"/>
          <p:cNvSpPr/>
          <p:nvPr/>
        </p:nvSpPr>
        <p:spPr>
          <a:xfrm>
            <a:off x="2527560" y="2214000"/>
            <a:ext cx="965880" cy="26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pt-BR" sz="11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Acurácia</a:t>
            </a:r>
            <a:endParaRPr b="0" lang="pt-BR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0" name="CaixaDeTexto 9"/>
          <p:cNvSpPr/>
          <p:nvPr/>
        </p:nvSpPr>
        <p:spPr>
          <a:xfrm>
            <a:off x="7971120" y="2214000"/>
            <a:ext cx="965880" cy="26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pt-BR" sz="11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Loss</a:t>
            </a:r>
            <a:endParaRPr b="0" lang="pt-BR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41" name="Imagem 3" descr=""/>
          <p:cNvPicPr/>
          <p:nvPr/>
        </p:nvPicPr>
        <p:blipFill>
          <a:blip r:embed="rId1"/>
          <a:stretch/>
        </p:blipFill>
        <p:spPr>
          <a:xfrm>
            <a:off x="396720" y="2609640"/>
            <a:ext cx="5227560" cy="3227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42" name="Imagem 5" descr=""/>
          <p:cNvPicPr/>
          <p:nvPr/>
        </p:nvPicPr>
        <p:blipFill>
          <a:blip r:embed="rId2"/>
          <a:stretch/>
        </p:blipFill>
        <p:spPr>
          <a:xfrm>
            <a:off x="5857200" y="2609640"/>
            <a:ext cx="5227560" cy="32270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CaixaDeTexto 7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200" strike="noStrike" u="non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b="1" lang="pt-BR" sz="3200" strike="noStrike" u="non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Resultados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4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645" name="Retângulo 26"/>
          <p:cNvSpPr/>
          <p:nvPr/>
        </p:nvSpPr>
        <p:spPr>
          <a:xfrm>
            <a:off x="-11880" y="125316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646" name="Retângulo 27"/>
          <p:cNvSpPr/>
          <p:nvPr/>
        </p:nvSpPr>
        <p:spPr>
          <a:xfrm>
            <a:off x="721800" y="124416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Tabela Comparativa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647" name="Tabela 1"/>
          <p:cNvGraphicFramePr/>
          <p:nvPr/>
        </p:nvGraphicFramePr>
        <p:xfrm>
          <a:off x="1790640" y="2500560"/>
          <a:ext cx="8609760" cy="3344400"/>
        </p:xfrm>
        <a:graphic>
          <a:graphicData uri="http://schemas.openxmlformats.org/drawingml/2006/table">
            <a:tbl>
              <a:tblPr/>
              <a:tblGrid>
                <a:gridCol w="2415600"/>
                <a:gridCol w="1577880"/>
                <a:gridCol w="1616760"/>
                <a:gridCol w="1558440"/>
                <a:gridCol w="1441440"/>
              </a:tblGrid>
              <a:tr h="372960"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pt-BR" sz="16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Aptos"/>
                        </a:rPr>
                        <a:t>Modelo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7560" marR="7560" marT="75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pt-BR" sz="16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Aptos Display"/>
                        </a:rPr>
                        <a:t>Técnica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7560" marR="7560" marT="75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ptos Display"/>
                        </a:rPr>
                        <a:t>Épocas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7560" marR="7560" marT="75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pt-BR" sz="16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Aptos Display"/>
                        </a:rPr>
                        <a:t>Acurácia</a:t>
                      </a:r>
                      <a:br>
                        <a:rPr sz="1600"/>
                      </a:br>
                      <a:r>
                        <a:rPr b="1" lang="pt-BR" sz="16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Aptos Display"/>
                        </a:rPr>
                        <a:t>(Validação)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7560" marR="7560" marT="75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pt-BR" sz="16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Aptos"/>
                        </a:rPr>
                        <a:t>Acurácia</a:t>
                      </a:r>
                      <a:br>
                        <a:rPr sz="1600"/>
                      </a:br>
                      <a:r>
                        <a:rPr b="1" lang="pt-BR" sz="16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Aptos"/>
                        </a:rPr>
                        <a:t>(Teste)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7560" marR="7560" marT="75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372960"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pt-BR" sz="16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Aptos Display"/>
                        </a:rPr>
                        <a:t>MLP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7560" marR="7560" marT="75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600" strike="noStrike" u="non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Sem balanceamento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360" marR="9360" marT="93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600" strike="noStrike" u="non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24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360" marR="9360" marT="93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600" strike="noStrike" u="non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94.73%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360" marR="9360" marT="93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600" strike="noStrike" u="non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95.72%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360" marR="9360" marT="93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372960"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pt-BR" sz="16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Aptos"/>
                        </a:rPr>
                        <a:t>MLP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7560" marR="7560" marT="75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600" strike="noStrike" u="non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Subamostragem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360" marR="9360" marT="93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600" strike="noStrike" u="non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24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360" marR="9360" marT="93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600" strike="noStrike" u="non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89.24%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360" marR="9360" marT="93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600" strike="noStrike" u="non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83.90%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360" marR="9360" marT="93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372960"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pt-BR" sz="16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Aptos"/>
                        </a:rPr>
                        <a:t>MLP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7560" marR="7560" marT="75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600" strike="noStrike" u="non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Sobreamostragem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360" marR="9360" marT="93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600" strike="noStrike" u="non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24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360" marR="9360" marT="93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600" strike="noStrike" u="non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67.17%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360" marR="9360" marT="93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600" strike="noStrike" u="non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93.30%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360" marR="9360" marT="93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372960"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pt-BR" sz="16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Aptos"/>
                        </a:rPr>
                        <a:t>MLP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7560" marR="7560" marT="75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600" strike="noStrike" u="non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Subamostragem + Sobreamostragem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360" marR="9360" marT="93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600" strike="noStrike" u="non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24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360" marR="9360" marT="93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600" strike="noStrike" u="non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80.73%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360" marR="9360" marT="93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600" strike="noStrike" u="non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91.74%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360" marR="9360" marT="93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372960"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pt-BR" sz="16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Aptos Display"/>
                        </a:rPr>
                        <a:t>CNN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7560" marR="7560" marT="75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600" strike="noStrike" u="non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Sem balanceamento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360" marR="9360" marT="93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600" strike="noStrike" u="non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24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360" marR="9360" marT="93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600" strike="noStrike" u="non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99.81%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360" marR="9360" marT="93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600" strike="noStrike" u="non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99.68%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360" marR="9360" marT="93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CaixaDeTexto 7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200" strike="noStrike" u="non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b="1" lang="pt-BR" sz="3200" strike="noStrike" u="non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Resultados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9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650" name="Retângulo 26"/>
          <p:cNvSpPr/>
          <p:nvPr/>
        </p:nvSpPr>
        <p:spPr>
          <a:xfrm>
            <a:off x="-11880" y="125316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651" name="Retângulo 27"/>
          <p:cNvSpPr/>
          <p:nvPr/>
        </p:nvSpPr>
        <p:spPr>
          <a:xfrm>
            <a:off x="721800" y="124416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Tabela Comparativa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652" name="Tabela 1"/>
          <p:cNvGraphicFramePr/>
          <p:nvPr/>
        </p:nvGraphicFramePr>
        <p:xfrm>
          <a:off x="1790640" y="2500560"/>
          <a:ext cx="8609760" cy="3344400"/>
        </p:xfrm>
        <a:graphic>
          <a:graphicData uri="http://schemas.openxmlformats.org/drawingml/2006/table">
            <a:tbl>
              <a:tblPr/>
              <a:tblGrid>
                <a:gridCol w="2415600"/>
                <a:gridCol w="1577880"/>
                <a:gridCol w="1616760"/>
                <a:gridCol w="1558440"/>
                <a:gridCol w="1441440"/>
              </a:tblGrid>
              <a:tr h="372960"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pt-BR" sz="16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Aptos"/>
                        </a:rPr>
                        <a:t>Modelo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7560" marR="7560" marT="75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pt-BR" sz="16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Aptos Display"/>
                        </a:rPr>
                        <a:t>Técnica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7560" marR="7560" marT="75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ptos Display"/>
                        </a:rPr>
                        <a:t>Épocas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7560" marR="7560" marT="75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pt-BR" sz="16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Aptos Display"/>
                        </a:rPr>
                        <a:t>Acurácia</a:t>
                      </a:r>
                      <a:br>
                        <a:rPr sz="1600"/>
                      </a:br>
                      <a:r>
                        <a:rPr b="1" lang="pt-BR" sz="16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Aptos Display"/>
                        </a:rPr>
                        <a:t>(Validação)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7560" marR="7560" marT="75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pt-BR" sz="16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Aptos"/>
                        </a:rPr>
                        <a:t>Acurácia</a:t>
                      </a:r>
                      <a:br>
                        <a:rPr sz="1600"/>
                      </a:br>
                      <a:r>
                        <a:rPr b="1" lang="pt-BR" sz="16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Aptos"/>
                        </a:rPr>
                        <a:t>(Teste)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7560" marR="7560" marT="75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372960"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pt-BR" sz="16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Aptos Display"/>
                        </a:rPr>
                        <a:t>MLP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7560" marR="7560" marT="75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600" strike="noStrike" u="non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Sem balanceamento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360" marR="9360" marT="93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600" strike="noStrike" u="non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24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360" marR="9360" marT="93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pt-BR" sz="1600" strike="noStrike" u="none">
                          <a:solidFill>
                            <a:srgbClr val="00b050"/>
                          </a:solidFill>
                          <a:effectLst/>
                          <a:uFillTx/>
                          <a:latin typeface="Aptos Narrow"/>
                        </a:rPr>
                        <a:t>94.73%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360" marR="9360" marT="93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pt-BR" sz="1600" strike="noStrike" u="none">
                          <a:solidFill>
                            <a:srgbClr val="00b050"/>
                          </a:solidFill>
                          <a:effectLst/>
                          <a:uFillTx/>
                          <a:latin typeface="Aptos Narrow"/>
                        </a:rPr>
                        <a:t>95.72%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360" marR="9360" marT="93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</a:tr>
              <a:tr h="372960"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pt-BR" sz="16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Aptos"/>
                        </a:rPr>
                        <a:t>MLP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7560" marR="7560" marT="75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600" strike="noStrike" u="non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Subamostragem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360" marR="9360" marT="93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600" strike="noStrike" u="non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24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360" marR="9360" marT="93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600" strike="noStrike" u="non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89.24%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360" marR="9360" marT="93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pt-BR" sz="1600" strike="noStrike" u="none">
                          <a:solidFill>
                            <a:srgbClr val="c00000"/>
                          </a:solidFill>
                          <a:effectLst/>
                          <a:uFillTx/>
                          <a:latin typeface="Aptos Narrow"/>
                        </a:rPr>
                        <a:t>83.90%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360" marR="9360" marT="93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</a:tr>
              <a:tr h="372960"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pt-BR" sz="16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Aptos"/>
                        </a:rPr>
                        <a:t>MLP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7560" marR="7560" marT="75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600" strike="noStrike" u="non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Sobreamostragem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360" marR="9360" marT="93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600" strike="noStrike" u="non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24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360" marR="9360" marT="93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pt-BR" sz="1600" strike="noStrike" u="none">
                          <a:solidFill>
                            <a:srgbClr val="c00000"/>
                          </a:solidFill>
                          <a:effectLst/>
                          <a:uFillTx/>
                          <a:latin typeface="Aptos Narrow"/>
                        </a:rPr>
                        <a:t>67.17%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360" marR="9360" marT="93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600" strike="noStrike" u="non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93.30%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360" marR="9360" marT="93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</a:tr>
              <a:tr h="372960"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pt-BR" sz="16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Aptos"/>
                        </a:rPr>
                        <a:t>MLP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7560" marR="7560" marT="75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600" strike="noStrike" u="non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Subamostragem + Sobreamostragem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360" marR="9360" marT="93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600" strike="noStrike" u="non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24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360" marR="9360" marT="93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600" strike="noStrike" u="non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80.73%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360" marR="9360" marT="93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600" strike="noStrike" u="non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91.74%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360" marR="9360" marT="93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</a:tr>
              <a:tr h="372960"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pt-BR" sz="16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Aptos Display"/>
                        </a:rPr>
                        <a:t>CNN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7560" marR="7560" marT="75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600" strike="noStrike" u="non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Sem balanceamento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360" marR="9360" marT="93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600" strike="noStrike" u="non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24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360" marR="9360" marT="93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600" strike="noStrike" u="non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99.81%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360" marR="9360" marT="93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600" strike="noStrike" u="non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99.68%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360" marR="9360" marT="93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aixaDeTexto 5"/>
          <p:cNvSpPr/>
          <p:nvPr/>
        </p:nvSpPr>
        <p:spPr>
          <a:xfrm>
            <a:off x="363960" y="144000"/>
            <a:ext cx="1163448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200" strike="noStrike" u="non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b="1" lang="pt-BR" sz="3200" strike="noStrike" u="non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Problema e Motivação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" name="Retângulo 33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143640" y="1019880"/>
            <a:ext cx="4140360" cy="2760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8" name="" descr=""/>
          <p:cNvPicPr/>
          <p:nvPr/>
        </p:nvPicPr>
        <p:blipFill>
          <a:blip r:embed="rId2"/>
          <a:stretch/>
        </p:blipFill>
        <p:spPr>
          <a:xfrm>
            <a:off x="4392000" y="994680"/>
            <a:ext cx="4949280" cy="278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9" name="" descr=""/>
          <p:cNvPicPr/>
          <p:nvPr/>
        </p:nvPicPr>
        <p:blipFill>
          <a:blip r:embed="rId3"/>
          <a:stretch/>
        </p:blipFill>
        <p:spPr>
          <a:xfrm>
            <a:off x="9449280" y="994680"/>
            <a:ext cx="2662920" cy="332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0" name="" descr=""/>
          <p:cNvPicPr/>
          <p:nvPr/>
        </p:nvPicPr>
        <p:blipFill>
          <a:blip r:embed="rId4"/>
          <a:stretch/>
        </p:blipFill>
        <p:spPr>
          <a:xfrm>
            <a:off x="2895480" y="3833640"/>
            <a:ext cx="5024520" cy="2826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066E955-485E-4B75-B2DA-CC747792130A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CaixaDeTexto 7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200" strike="noStrike" u="non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b="1" lang="pt-BR" sz="3200" strike="noStrike" u="non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Resultados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4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655" name="Retângulo 26"/>
          <p:cNvSpPr/>
          <p:nvPr/>
        </p:nvSpPr>
        <p:spPr>
          <a:xfrm>
            <a:off x="-11880" y="125316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656" name="Retângulo 27"/>
          <p:cNvSpPr/>
          <p:nvPr/>
        </p:nvSpPr>
        <p:spPr>
          <a:xfrm>
            <a:off x="721800" y="124416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Tabela Comparativa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657" name="Tabela 1"/>
          <p:cNvGraphicFramePr/>
          <p:nvPr/>
        </p:nvGraphicFramePr>
        <p:xfrm>
          <a:off x="1790640" y="2500560"/>
          <a:ext cx="8609760" cy="3344400"/>
        </p:xfrm>
        <a:graphic>
          <a:graphicData uri="http://schemas.openxmlformats.org/drawingml/2006/table">
            <a:tbl>
              <a:tblPr/>
              <a:tblGrid>
                <a:gridCol w="2415600"/>
                <a:gridCol w="1577880"/>
                <a:gridCol w="1616760"/>
                <a:gridCol w="1558440"/>
                <a:gridCol w="1441440"/>
              </a:tblGrid>
              <a:tr h="372960"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pt-BR" sz="16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Aptos"/>
                        </a:rPr>
                        <a:t>Modelo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7560" marR="7560" marT="75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pt-BR" sz="16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Aptos Display"/>
                        </a:rPr>
                        <a:t>Técnica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7560" marR="7560" marT="75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ptos Display"/>
                        </a:rPr>
                        <a:t>Épocas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7560" marR="7560" marT="75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pt-BR" sz="16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Aptos Display"/>
                        </a:rPr>
                        <a:t>Acurácia</a:t>
                      </a:r>
                      <a:br>
                        <a:rPr sz="1600"/>
                      </a:br>
                      <a:r>
                        <a:rPr b="1" lang="pt-BR" sz="16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Aptos Display"/>
                        </a:rPr>
                        <a:t>(Validação)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7560" marR="7560" marT="75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pt-BR" sz="16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Aptos"/>
                        </a:rPr>
                        <a:t>Acurácia</a:t>
                      </a:r>
                      <a:br>
                        <a:rPr sz="1600"/>
                      </a:br>
                      <a:r>
                        <a:rPr b="1" lang="pt-BR" sz="16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Aptos"/>
                        </a:rPr>
                        <a:t>(Teste)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7560" marR="7560" marT="75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372960"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pt-BR" sz="16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Aptos Display"/>
                        </a:rPr>
                        <a:t>MLP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7560" marR="7560" marT="75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600" strike="noStrike" u="non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Sem balanceamento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360" marR="9360" marT="93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600" strike="noStrike" u="non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24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360" marR="9360" marT="93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600" strike="noStrike" u="non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94.73%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360" marR="9360" marT="93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600" strike="noStrike" u="non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95.72%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360" marR="9360" marT="93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</a:tr>
              <a:tr h="372960"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pt-BR" sz="16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Aptos"/>
                        </a:rPr>
                        <a:t>MLP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7560" marR="7560" marT="75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600" strike="noStrike" u="non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Subamostragem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360" marR="9360" marT="93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600" strike="noStrike" u="non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24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360" marR="9360" marT="93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600" strike="noStrike" u="non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89.24%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360" marR="9360" marT="93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pt-BR" sz="1600" strike="noStrike" u="none">
                          <a:solidFill>
                            <a:srgbClr val="c00000"/>
                          </a:solidFill>
                          <a:effectLst/>
                          <a:uFillTx/>
                          <a:latin typeface="Aptos Narrow"/>
                        </a:rPr>
                        <a:t>83.90%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360" marR="9360" marT="93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</a:tr>
              <a:tr h="372960"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pt-BR" sz="16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Aptos"/>
                        </a:rPr>
                        <a:t>MLP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7560" marR="7560" marT="75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600" strike="noStrike" u="non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Sobreamostragem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360" marR="9360" marT="93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600" strike="noStrike" u="non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24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360" marR="9360" marT="93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pt-BR" sz="1600" strike="noStrike" u="none">
                          <a:solidFill>
                            <a:srgbClr val="c00000"/>
                          </a:solidFill>
                          <a:effectLst/>
                          <a:uFillTx/>
                          <a:latin typeface="Aptos Narrow"/>
                        </a:rPr>
                        <a:t>67.17%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360" marR="9360" marT="93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600" strike="noStrike" u="non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93.30%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360" marR="9360" marT="93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</a:tr>
              <a:tr h="372960"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pt-BR" sz="16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Aptos"/>
                        </a:rPr>
                        <a:t>MLP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7560" marR="7560" marT="75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600" strike="noStrike" u="non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Subamostragem + Sobreamostragem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360" marR="9360" marT="93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600" strike="noStrike" u="non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24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360" marR="9360" marT="93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600" strike="noStrike" u="non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80.73%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360" marR="9360" marT="93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600" strike="noStrike" u="non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91.74%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360" marR="9360" marT="93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</a:tr>
              <a:tr h="372960">
                <a:tc>
                  <a:txBody>
                    <a:bodyPr lIns="7560" rIns="7560" tIns="75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pt-BR" sz="16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Aptos Display"/>
                        </a:rPr>
                        <a:t>CNN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7560" marR="7560" marT="75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600" strike="noStrike" u="non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Sem balanceamento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360" marR="9360" marT="93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600" strike="noStrike" u="non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24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360" marR="9360" marT="93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pt-BR" sz="1600" strike="noStrike" u="none">
                          <a:solidFill>
                            <a:srgbClr val="00b050"/>
                          </a:solidFill>
                          <a:effectLst/>
                          <a:uFillTx/>
                          <a:latin typeface="Aptos Narrow"/>
                        </a:rPr>
                        <a:t>99.81%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360" marR="9360" marT="93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pt-BR" sz="1600" strike="noStrike" u="none">
                          <a:solidFill>
                            <a:srgbClr val="00b050"/>
                          </a:solidFill>
                          <a:effectLst/>
                          <a:uFillTx/>
                          <a:latin typeface="Aptos Narrow"/>
                        </a:rPr>
                        <a:t>99.68%</a:t>
                      </a:r>
                      <a:endParaRPr b="0" lang="pt-BR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360" marR="9360" marT="9360" marB="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658" name="CaixaDeTexto 4"/>
          <p:cNvSpPr/>
          <p:nvPr/>
        </p:nvSpPr>
        <p:spPr>
          <a:xfrm>
            <a:off x="715680" y="5513760"/>
            <a:ext cx="10362960" cy="92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A CNN superou todas as variações da MLP com larga vantagem.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A CNN foi robusta ao desbalanceamento de classes, não necessitando de técnicas auxiliares.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Desempenho da CNN é próximo da perfeição para esta tarefa.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CaixaDeTexto 7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200" strike="noStrike" u="non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b="1" lang="pt-BR" sz="3200" strike="noStrike" u="non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Conclusões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0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661" name="CaixaDeTexto 6"/>
          <p:cNvSpPr/>
          <p:nvPr/>
        </p:nvSpPr>
        <p:spPr>
          <a:xfrm>
            <a:off x="627480" y="1369800"/>
            <a:ext cx="11107080" cy="28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Extração de Padrões Espaciais: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100000"/>
              </a:lnSpc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CNNs são projetadas para preservar e aprender da estrutura 2D (texturas, formas).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100000"/>
              </a:lnSpc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MLPs "achatam" a imagem, perdendo toda a informação espacial.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100000"/>
              </a:lnSpc>
            </a:pPr>
            <a:r>
              <a:rPr b="1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Aprendizado Hierárquico: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100000"/>
              </a:lnSpc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CNNs aprendem características simples (bordas) e as combinam em padrões complexos (placas).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100000"/>
              </a:lnSpc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100000"/>
              </a:lnSpc>
            </a:pPr>
            <a:r>
              <a:rPr b="1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Robustez: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100000"/>
              </a:lnSpc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CNNs (com </a:t>
            </a:r>
            <a:r>
              <a:rPr b="0" i="1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pooling</a:t>
            </a: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) têm maior invariância a pequenas translações e distorções.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100000"/>
              </a:lnSpc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A MLP se mostrou inadequada para problemas de visão computacional.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aixaDeTexto 7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200" strike="noStrike" u="non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b="1" lang="pt-BR" sz="3200" strike="noStrike" u="non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Objetivos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93" name="Retângulo 39"/>
          <p:cNvSpPr/>
          <p:nvPr/>
        </p:nvSpPr>
        <p:spPr>
          <a:xfrm>
            <a:off x="0" y="1274400"/>
            <a:ext cx="72720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94" name="Retângulo 40"/>
          <p:cNvSpPr/>
          <p:nvPr/>
        </p:nvSpPr>
        <p:spPr>
          <a:xfrm>
            <a:off x="-2880" y="2946240"/>
            <a:ext cx="72720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95" name="Retângulo 42"/>
          <p:cNvSpPr/>
          <p:nvPr/>
        </p:nvSpPr>
        <p:spPr>
          <a:xfrm>
            <a:off x="725040" y="126828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Objetivo principal: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" name="Retângulo 43"/>
          <p:cNvSpPr/>
          <p:nvPr/>
        </p:nvSpPr>
        <p:spPr>
          <a:xfrm>
            <a:off x="725040" y="294012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Objetivos específicos: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" name="CaixaDeTexto 4"/>
          <p:cNvSpPr/>
          <p:nvPr/>
        </p:nvSpPr>
        <p:spPr>
          <a:xfrm>
            <a:off x="725040" y="1967400"/>
            <a:ext cx="103629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Aptos"/>
                <a:ea typeface="Noto Sans CJK SC"/>
              </a:rPr>
              <a:t>Investigar e comparar o desempenho de redes MLP e CNN no dataset </a:t>
            </a:r>
            <a:r>
              <a:rPr b="1" lang="pt-BR" sz="1800" strike="noStrike" u="none">
                <a:solidFill>
                  <a:schemeClr val="dk1"/>
                </a:solidFill>
                <a:effectLst/>
                <a:uFillTx/>
                <a:latin typeface="Aptos"/>
                <a:ea typeface="Noto Sans CJK SC"/>
              </a:rPr>
              <a:t>GTSRB - </a:t>
            </a: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German Traffic Sign Recognition Benchmark.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" name="CaixaDeTexto 10"/>
          <p:cNvSpPr/>
          <p:nvPr/>
        </p:nvSpPr>
        <p:spPr>
          <a:xfrm>
            <a:off x="725040" y="3710880"/>
            <a:ext cx="10362960" cy="119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Avaliar o impacto de 4 estratégias de balanceamento de dados no modelo MLP.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Identificar a arquitetura (MLP vs. CNN) mais robusta para esta tarefa.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Utilizar otimização automática de hiperparâmetros (Optuna) para uma comparação justa.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Confirmar a capacidade das CNNs em capturar padrões espaciais.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8ACB576-6B01-4E07-92A3-C31BF375CD16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aixaDeTexto 7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200" strike="noStrike" u="non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b="1" lang="pt-BR" sz="3200" strike="noStrike" u="non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Caracterização dos Dados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101" name="CaixaDeTexto 6"/>
          <p:cNvSpPr/>
          <p:nvPr/>
        </p:nvSpPr>
        <p:spPr>
          <a:xfrm>
            <a:off x="663480" y="1501920"/>
            <a:ext cx="10362960" cy="119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Fonte:</a:t>
            </a: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 German Traffic Sign Recognition Benchmark (GTSRB).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Volume:</a:t>
            </a: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 39.209 imagens.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Classes:</a:t>
            </a: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 43 classes distintas (limites de velocidade, advertências, etc.).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Desafio:</a:t>
            </a: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 Desbalanceamento de classes (ex: de 210 a 2.250 amostras por classe).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2" name="Imagem 9" descr=""/>
          <p:cNvPicPr/>
          <p:nvPr/>
        </p:nvPicPr>
        <p:blipFill>
          <a:blip r:embed="rId1"/>
          <a:stretch/>
        </p:blipFill>
        <p:spPr>
          <a:xfrm>
            <a:off x="1080000" y="3115440"/>
            <a:ext cx="1089000" cy="1039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3" name="Imagem 10" descr=""/>
          <p:cNvPicPr/>
          <p:nvPr/>
        </p:nvPicPr>
        <p:blipFill>
          <a:blip r:embed="rId2"/>
          <a:stretch/>
        </p:blipFill>
        <p:spPr>
          <a:xfrm>
            <a:off x="2633040" y="3115440"/>
            <a:ext cx="1089000" cy="1039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4" name="Imagem 11" descr=""/>
          <p:cNvPicPr/>
          <p:nvPr/>
        </p:nvPicPr>
        <p:blipFill>
          <a:blip r:embed="rId3"/>
          <a:stretch/>
        </p:blipFill>
        <p:spPr>
          <a:xfrm>
            <a:off x="4185720" y="3115440"/>
            <a:ext cx="1089000" cy="1039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5" name="Imagem 12" descr=""/>
          <p:cNvPicPr/>
          <p:nvPr/>
        </p:nvPicPr>
        <p:blipFill>
          <a:blip r:embed="rId4"/>
          <a:stretch/>
        </p:blipFill>
        <p:spPr>
          <a:xfrm>
            <a:off x="5673240" y="3115440"/>
            <a:ext cx="1089000" cy="1039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6" name="Imagem 14" descr=""/>
          <p:cNvPicPr/>
          <p:nvPr/>
        </p:nvPicPr>
        <p:blipFill>
          <a:blip r:embed="rId5"/>
          <a:stretch/>
        </p:blipFill>
        <p:spPr>
          <a:xfrm>
            <a:off x="8631360" y="3115440"/>
            <a:ext cx="1089000" cy="1039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7" name="Imagem 15" descr=""/>
          <p:cNvPicPr/>
          <p:nvPr/>
        </p:nvPicPr>
        <p:blipFill>
          <a:blip r:embed="rId6"/>
          <a:stretch/>
        </p:blipFill>
        <p:spPr>
          <a:xfrm>
            <a:off x="10101240" y="3115440"/>
            <a:ext cx="1089000" cy="1039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8" name="Imagem 16" descr=""/>
          <p:cNvPicPr/>
          <p:nvPr/>
        </p:nvPicPr>
        <p:blipFill>
          <a:blip r:embed="rId7"/>
          <a:stretch/>
        </p:blipFill>
        <p:spPr>
          <a:xfrm>
            <a:off x="1080000" y="4835880"/>
            <a:ext cx="1089000" cy="1039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9" name="Imagem 17" descr=""/>
          <p:cNvPicPr/>
          <p:nvPr/>
        </p:nvPicPr>
        <p:blipFill>
          <a:blip r:embed="rId8"/>
          <a:stretch/>
        </p:blipFill>
        <p:spPr>
          <a:xfrm>
            <a:off x="2633040" y="4835880"/>
            <a:ext cx="1089000" cy="1039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0" name="Imagem 18" descr=""/>
          <p:cNvPicPr/>
          <p:nvPr/>
        </p:nvPicPr>
        <p:blipFill>
          <a:blip r:embed="rId9"/>
          <a:stretch/>
        </p:blipFill>
        <p:spPr>
          <a:xfrm>
            <a:off x="4185720" y="4835880"/>
            <a:ext cx="1089000" cy="1039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1" name="Imagem 19" descr=""/>
          <p:cNvPicPr/>
          <p:nvPr/>
        </p:nvPicPr>
        <p:blipFill>
          <a:blip r:embed="rId10"/>
          <a:stretch/>
        </p:blipFill>
        <p:spPr>
          <a:xfrm>
            <a:off x="5655960" y="4835880"/>
            <a:ext cx="1089000" cy="1039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2" name="Imagem 20" descr=""/>
          <p:cNvPicPr/>
          <p:nvPr/>
        </p:nvPicPr>
        <p:blipFill>
          <a:blip r:embed="rId11"/>
          <a:stretch/>
        </p:blipFill>
        <p:spPr>
          <a:xfrm>
            <a:off x="7161120" y="4835880"/>
            <a:ext cx="1089000" cy="1039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3" name="Imagem 21" descr=""/>
          <p:cNvPicPr/>
          <p:nvPr/>
        </p:nvPicPr>
        <p:blipFill>
          <a:blip r:embed="rId12"/>
          <a:stretch/>
        </p:blipFill>
        <p:spPr>
          <a:xfrm>
            <a:off x="8631360" y="4843800"/>
            <a:ext cx="1089000" cy="1031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4" name="Imagem 22" descr=""/>
          <p:cNvPicPr/>
          <p:nvPr/>
        </p:nvPicPr>
        <p:blipFill>
          <a:blip r:embed="rId13"/>
          <a:stretch/>
        </p:blipFill>
        <p:spPr>
          <a:xfrm>
            <a:off x="10101240" y="4843800"/>
            <a:ext cx="1089000" cy="1039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5" name="Imagem 23" descr=""/>
          <p:cNvPicPr/>
          <p:nvPr/>
        </p:nvPicPr>
        <p:blipFill>
          <a:blip r:embed="rId14"/>
          <a:stretch/>
        </p:blipFill>
        <p:spPr>
          <a:xfrm>
            <a:off x="7161120" y="3115440"/>
            <a:ext cx="1089000" cy="103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6" name="CaixaDeTexto 25"/>
          <p:cNvSpPr/>
          <p:nvPr/>
        </p:nvSpPr>
        <p:spPr>
          <a:xfrm>
            <a:off x="1141920" y="4146840"/>
            <a:ext cx="965880" cy="43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pt-BR" sz="11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Speed limit (20km/h)</a:t>
            </a:r>
            <a:endParaRPr b="0" lang="pt-BR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" name="CaixaDeTexto 26"/>
          <p:cNvSpPr/>
          <p:nvPr/>
        </p:nvSpPr>
        <p:spPr>
          <a:xfrm>
            <a:off x="2694600" y="4146840"/>
            <a:ext cx="965880" cy="43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pt-BR" sz="11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Speed limit (70km/h)</a:t>
            </a:r>
            <a:endParaRPr b="0" lang="pt-BR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" name="CaixaDeTexto 27"/>
          <p:cNvSpPr/>
          <p:nvPr/>
        </p:nvSpPr>
        <p:spPr>
          <a:xfrm>
            <a:off x="4244040" y="4146840"/>
            <a:ext cx="965880" cy="43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pt-BR" sz="11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Speed limit (100km/h)</a:t>
            </a:r>
            <a:endParaRPr b="0" lang="pt-BR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" name="CaixaDeTexto 28"/>
          <p:cNvSpPr/>
          <p:nvPr/>
        </p:nvSpPr>
        <p:spPr>
          <a:xfrm>
            <a:off x="5735160" y="4146840"/>
            <a:ext cx="965880" cy="26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pt-BR" sz="11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No passing</a:t>
            </a:r>
            <a:endParaRPr b="0" lang="pt-BR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" name="CaixaDeTexto 29"/>
          <p:cNvSpPr/>
          <p:nvPr/>
        </p:nvSpPr>
        <p:spPr>
          <a:xfrm>
            <a:off x="7157520" y="4146840"/>
            <a:ext cx="965880" cy="26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pt-BR" sz="11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Pedestrians</a:t>
            </a:r>
            <a:endParaRPr b="0" lang="pt-BR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" name="CaixaDeTexto 30"/>
          <p:cNvSpPr/>
          <p:nvPr/>
        </p:nvSpPr>
        <p:spPr>
          <a:xfrm>
            <a:off x="8648640" y="4146840"/>
            <a:ext cx="965880" cy="26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pt-BR" sz="11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Stop</a:t>
            </a:r>
            <a:endParaRPr b="0" lang="pt-BR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" name="CaixaDeTexto 31"/>
          <p:cNvSpPr/>
          <p:nvPr/>
        </p:nvSpPr>
        <p:spPr>
          <a:xfrm>
            <a:off x="10162800" y="4146840"/>
            <a:ext cx="96588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pt-BR" sz="11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Vehicles &gt; 3.5t prohibited</a:t>
            </a:r>
            <a:endParaRPr b="0" lang="pt-BR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" name="CaixaDeTexto 32"/>
          <p:cNvSpPr/>
          <p:nvPr/>
        </p:nvSpPr>
        <p:spPr>
          <a:xfrm>
            <a:off x="1141920" y="5887080"/>
            <a:ext cx="965880" cy="43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pt-BR" sz="11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Slippery road</a:t>
            </a:r>
            <a:endParaRPr b="0" lang="pt-BR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" name="CaixaDeTexto 33"/>
          <p:cNvSpPr/>
          <p:nvPr/>
        </p:nvSpPr>
        <p:spPr>
          <a:xfrm>
            <a:off x="2694600" y="5887080"/>
            <a:ext cx="965880" cy="26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pt-BR" sz="11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Road work</a:t>
            </a:r>
            <a:endParaRPr b="0" lang="pt-BR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" name="CaixaDeTexto 34"/>
          <p:cNvSpPr/>
          <p:nvPr/>
        </p:nvSpPr>
        <p:spPr>
          <a:xfrm>
            <a:off x="4206240" y="5887080"/>
            <a:ext cx="965880" cy="43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pt-BR" sz="11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Traffic signals</a:t>
            </a:r>
            <a:endParaRPr b="0" lang="pt-BR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6" name="CaixaDeTexto 35"/>
          <p:cNvSpPr/>
          <p:nvPr/>
        </p:nvSpPr>
        <p:spPr>
          <a:xfrm>
            <a:off x="5758920" y="5887080"/>
            <a:ext cx="965880" cy="43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pt-BR" sz="11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Go straight or right</a:t>
            </a:r>
            <a:endParaRPr b="0" lang="pt-BR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" name="CaixaDeTexto 36"/>
          <p:cNvSpPr/>
          <p:nvPr/>
        </p:nvSpPr>
        <p:spPr>
          <a:xfrm>
            <a:off x="7194960" y="5887080"/>
            <a:ext cx="965880" cy="43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pt-BR" sz="11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Roundabout mandatory</a:t>
            </a:r>
            <a:endParaRPr b="0" lang="pt-BR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" name="CaixaDeTexto 37"/>
          <p:cNvSpPr/>
          <p:nvPr/>
        </p:nvSpPr>
        <p:spPr>
          <a:xfrm>
            <a:off x="8683920" y="5887080"/>
            <a:ext cx="96588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pt-BR" sz="11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Wild animals crossing</a:t>
            </a:r>
            <a:endParaRPr b="0" lang="pt-BR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" name="CaixaDeTexto 38"/>
          <p:cNvSpPr/>
          <p:nvPr/>
        </p:nvSpPr>
        <p:spPr>
          <a:xfrm>
            <a:off x="10208880" y="5887080"/>
            <a:ext cx="965880" cy="43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pt-BR" sz="11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Bicycles crossing</a:t>
            </a:r>
            <a:endParaRPr b="0" lang="pt-BR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AEAD343-DF1A-4579-8F7A-36F08B91F2A3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aixaDeTexto 7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200" strike="noStrike" u="non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 | </a:t>
            </a:r>
            <a:r>
              <a:rPr b="1" lang="pt-BR" sz="3200" strike="noStrike" u="non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Caracterização dos Dados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pic>
        <p:nvPicPr>
          <p:cNvPr id="132" name="Picture 6" descr=""/>
          <p:cNvPicPr/>
          <p:nvPr/>
        </p:nvPicPr>
        <p:blipFill>
          <a:blip r:embed="rId1"/>
          <a:stretch/>
        </p:blipFill>
        <p:spPr>
          <a:xfrm>
            <a:off x="630000" y="728640"/>
            <a:ext cx="10931040" cy="6044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D9CD0E2-2C6F-4101-A58A-442A99E2AE7A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aixaDeTexto 7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200" strike="noStrike" u="non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b="1" lang="pt-BR" sz="3200" strike="noStrike" u="non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Metodologia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135" name="PlaceHolder 1"/>
          <p:cNvSpPr>
            <a:spLocks noGrp="1"/>
          </p:cNvSpPr>
          <p:nvPr>
            <p:ph type="sldNum" idx="37"/>
          </p:nvPr>
        </p:nvSpPr>
        <p:spPr>
          <a:xfrm>
            <a:off x="8342280" y="124416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EF9B4C0-8131-4E64-85C0-032BF9B786B5}" type="slidenum">
              <a:rPr b="0" lang="pt-BR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&lt;número&gt;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6" name="Retângulo 5"/>
          <p:cNvSpPr/>
          <p:nvPr/>
        </p:nvSpPr>
        <p:spPr>
          <a:xfrm>
            <a:off x="-3240" y="131544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137" name="Retângulo 18"/>
          <p:cNvSpPr/>
          <p:nvPr/>
        </p:nvSpPr>
        <p:spPr>
          <a:xfrm>
            <a:off x="0" y="448308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138" name="Retângulo 20"/>
          <p:cNvSpPr/>
          <p:nvPr/>
        </p:nvSpPr>
        <p:spPr>
          <a:xfrm>
            <a:off x="721800" y="130968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Arquiteturas: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" name="Retângulo 21"/>
          <p:cNvSpPr/>
          <p:nvPr/>
        </p:nvSpPr>
        <p:spPr>
          <a:xfrm>
            <a:off x="727920" y="447696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Estratégias de Balanceamento 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0" name="CaixaDeTexto 23"/>
          <p:cNvSpPr/>
          <p:nvPr/>
        </p:nvSpPr>
        <p:spPr>
          <a:xfrm>
            <a:off x="721800" y="2008800"/>
            <a:ext cx="10362960" cy="64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28600" indent="-2286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Multilayer Perceptron (MLP)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Convolutional Neural Network (CNN)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1" name="CaixaDeTexto 24"/>
          <p:cNvSpPr/>
          <p:nvPr/>
        </p:nvSpPr>
        <p:spPr>
          <a:xfrm>
            <a:off x="721800" y="5177160"/>
            <a:ext cx="10362960" cy="119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Sem Balanceamento (Baseline)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Downsampling (Subamostragem)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Upsampling (Data Augmentation)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Híbrido (Up/Down na Mediana)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2" name="Retângulo 26"/>
          <p:cNvSpPr/>
          <p:nvPr/>
        </p:nvSpPr>
        <p:spPr>
          <a:xfrm>
            <a:off x="0" y="292032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143" name="Retângulo 27"/>
          <p:cNvSpPr/>
          <p:nvPr/>
        </p:nvSpPr>
        <p:spPr>
          <a:xfrm>
            <a:off x="733680" y="291132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Otimização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" name="CaixaDeTexto 28"/>
          <p:cNvSpPr/>
          <p:nvPr/>
        </p:nvSpPr>
        <p:spPr>
          <a:xfrm>
            <a:off x="727920" y="3641400"/>
            <a:ext cx="10362960" cy="64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Optuna:</a:t>
            </a: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 Busca automatizada de hiperparâmetros (24 </a:t>
            </a:r>
            <a:r>
              <a:rPr b="0" i="1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trials</a:t>
            </a: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 por cenário).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Treino:</a:t>
            </a: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 40 épocas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146" name="Retângulo 39"/>
          <p:cNvSpPr/>
          <p:nvPr/>
        </p:nvSpPr>
        <p:spPr>
          <a:xfrm>
            <a:off x="0" y="1274400"/>
            <a:ext cx="72720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147" name="Retângulo 42"/>
          <p:cNvSpPr/>
          <p:nvPr/>
        </p:nvSpPr>
        <p:spPr>
          <a:xfrm>
            <a:off x="725040" y="126828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Multilayer Perceptron (MLP)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8" name="CaixaDeTexto 2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200" strike="noStrike" u="non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b="1" lang="pt-BR" sz="3200" strike="noStrike" u="none">
                <a:solidFill>
                  <a:schemeClr val="dk1"/>
                </a:solidFill>
                <a:effectLst/>
                <a:uFillTx/>
                <a:latin typeface="Aptos"/>
                <a:ea typeface="Artifakt Element Black"/>
              </a:rPr>
              <a:t>Arquiteturas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9" name="Imagem 3" descr=""/>
          <p:cNvPicPr/>
          <p:nvPr/>
        </p:nvPicPr>
        <p:blipFill>
          <a:blip r:embed="rId1"/>
          <a:stretch/>
        </p:blipFill>
        <p:spPr>
          <a:xfrm>
            <a:off x="2466360" y="2242440"/>
            <a:ext cx="7258680" cy="4437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1235</TotalTime>
  <Application>LibreOffice/25.8.1.1$Linux_X86_64 LibreOffice_project/580$Build-1</Application>
  <AppVersion>15.0000</AppVersion>
  <Words>1021</Words>
  <Paragraphs>284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2025-06-09T19:33:56Z</dcterms:created>
  <dc:creator>João Eloy</dc:creator>
  <dc:description/>
  <dc:language>pt-BR</dc:language>
  <cp:lastModifiedBy/>
  <dcterms:modified xsi:type="dcterms:W3CDTF">2025-11-02T16:44:35Z</dcterms:modified>
  <cp:revision>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Widescreen</vt:lpwstr>
  </property>
  <property fmtid="{D5CDD505-2E9C-101B-9397-08002B2CF9AE}" pid="4" name="Slides">
    <vt:i4>39</vt:i4>
  </property>
</Properties>
</file>